
<file path=[Content_Types].xml><?xml version="1.0" encoding="utf-8"?>
<Types xmlns="http://schemas.openxmlformats.org/package/2006/content-types">
  <Default Extension="bin" ContentType="application/vnd.openxmlformats-officedocument.oleObject"/>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0"/>
  </p:notesMasterIdLst>
  <p:sldIdLst>
    <p:sldId id="256" r:id="rId5"/>
    <p:sldId id="264" r:id="rId6"/>
    <p:sldId id="263" r:id="rId7"/>
    <p:sldId id="258" r:id="rId8"/>
    <p:sldId id="259" r:id="rId9"/>
    <p:sldId id="260" r:id="rId10"/>
    <p:sldId id="261" r:id="rId11"/>
    <p:sldId id="262" r:id="rId12"/>
    <p:sldId id="367" r:id="rId13"/>
    <p:sldId id="283" r:id="rId14"/>
    <p:sldId id="365" r:id="rId15"/>
    <p:sldId id="291" r:id="rId16"/>
    <p:sldId id="377" r:id="rId17"/>
    <p:sldId id="318" r:id="rId18"/>
    <p:sldId id="328" r:id="rId19"/>
    <p:sldId id="320" r:id="rId20"/>
    <p:sldId id="319" r:id="rId21"/>
    <p:sldId id="265" r:id="rId22"/>
    <p:sldId id="266" r:id="rId23"/>
    <p:sldId id="267" r:id="rId24"/>
    <p:sldId id="268" r:id="rId25"/>
    <p:sldId id="269" r:id="rId26"/>
    <p:sldId id="271" r:id="rId27"/>
    <p:sldId id="270" r:id="rId28"/>
    <p:sldId id="273" r:id="rId29"/>
    <p:sldId id="285" r:id="rId30"/>
    <p:sldId id="313" r:id="rId31"/>
    <p:sldId id="292" r:id="rId32"/>
    <p:sldId id="321" r:id="rId33"/>
    <p:sldId id="308" r:id="rId34"/>
    <p:sldId id="310" r:id="rId35"/>
    <p:sldId id="322" r:id="rId36"/>
    <p:sldId id="323" r:id="rId37"/>
    <p:sldId id="324" r:id="rId38"/>
    <p:sldId id="329" r:id="rId39"/>
    <p:sldId id="330" r:id="rId40"/>
    <p:sldId id="331" r:id="rId41"/>
    <p:sldId id="332" r:id="rId42"/>
    <p:sldId id="294" r:id="rId43"/>
    <p:sldId id="335" r:id="rId44"/>
    <p:sldId id="334" r:id="rId45"/>
    <p:sldId id="296" r:id="rId46"/>
    <p:sldId id="309" r:id="rId47"/>
    <p:sldId id="386" r:id="rId48"/>
    <p:sldId id="388" r:id="rId49"/>
    <p:sldId id="389" r:id="rId50"/>
    <p:sldId id="293" r:id="rId51"/>
    <p:sldId id="371" r:id="rId52"/>
    <p:sldId id="274" r:id="rId53"/>
    <p:sldId id="278" r:id="rId54"/>
    <p:sldId id="305" r:id="rId55"/>
    <p:sldId id="279" r:id="rId56"/>
    <p:sldId id="280" r:id="rId57"/>
    <p:sldId id="275" r:id="rId58"/>
    <p:sldId id="339" r:id="rId59"/>
    <p:sldId id="284" r:id="rId60"/>
    <p:sldId id="359" r:id="rId61"/>
    <p:sldId id="360" r:id="rId62"/>
    <p:sldId id="307" r:id="rId63"/>
    <p:sldId id="336" r:id="rId64"/>
    <p:sldId id="337" r:id="rId65"/>
    <p:sldId id="338" r:id="rId66"/>
    <p:sldId id="379" r:id="rId67"/>
    <p:sldId id="381" r:id="rId68"/>
    <p:sldId id="382" r:id="rId69"/>
    <p:sldId id="384" r:id="rId70"/>
    <p:sldId id="385" r:id="rId71"/>
    <p:sldId id="304" r:id="rId72"/>
    <p:sldId id="340" r:id="rId73"/>
    <p:sldId id="342" r:id="rId74"/>
    <p:sldId id="303" r:id="rId75"/>
    <p:sldId id="358" r:id="rId76"/>
    <p:sldId id="343" r:id="rId77"/>
    <p:sldId id="344" r:id="rId78"/>
    <p:sldId id="301" r:id="rId79"/>
    <p:sldId id="369" r:id="rId80"/>
    <p:sldId id="287" r:id="rId81"/>
    <p:sldId id="370" r:id="rId82"/>
    <p:sldId id="349" r:id="rId83"/>
    <p:sldId id="378" r:id="rId84"/>
    <p:sldId id="373" r:id="rId85"/>
    <p:sldId id="347" r:id="rId86"/>
    <p:sldId id="290" r:id="rId87"/>
    <p:sldId id="289" r:id="rId88"/>
    <p:sldId id="298" r:id="rId89"/>
    <p:sldId id="355" r:id="rId90"/>
    <p:sldId id="356" r:id="rId91"/>
    <p:sldId id="300" r:id="rId92"/>
    <p:sldId id="387" r:id="rId93"/>
    <p:sldId id="390" r:id="rId94"/>
    <p:sldId id="372" r:id="rId95"/>
    <p:sldId id="357" r:id="rId96"/>
    <p:sldId id="363" r:id="rId97"/>
    <p:sldId id="368" r:id="rId98"/>
    <p:sldId id="361"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orient="horz" pos="432" userDrawn="1">
          <p15:clr>
            <a:srgbClr val="A4A3A4"/>
          </p15:clr>
        </p15:guide>
        <p15:guide id="4" orient="horz" pos="216" userDrawn="1">
          <p15:clr>
            <a:srgbClr val="A4A3A4"/>
          </p15:clr>
        </p15:guide>
        <p15:guide id="5" orient="horz" pos="4104" userDrawn="1">
          <p15:clr>
            <a:srgbClr val="A4A3A4"/>
          </p15:clr>
        </p15:guide>
        <p15:guide id="6" orient="horz" pos="3888" userDrawn="1">
          <p15:clr>
            <a:srgbClr val="A4A3A4"/>
          </p15:clr>
        </p15:guide>
        <p15:guide id="7" pos="216" userDrawn="1">
          <p15:clr>
            <a:srgbClr val="A4A3A4"/>
          </p15:clr>
        </p15:guide>
        <p15:guide id="8" pos="432" userDrawn="1">
          <p15:clr>
            <a:srgbClr val="A4A3A4"/>
          </p15:clr>
        </p15:guide>
        <p15:guide id="9" pos="7248" userDrawn="1">
          <p15:clr>
            <a:srgbClr val="A4A3A4"/>
          </p15:clr>
        </p15:guide>
        <p15:guide id="10" pos="7464" userDrawn="1">
          <p15:clr>
            <a:srgbClr val="A4A3A4"/>
          </p15:clr>
        </p15:guide>
        <p15:guide id="11" pos="5280" userDrawn="1">
          <p15:clr>
            <a:srgbClr val="A4A3A4"/>
          </p15:clr>
        </p15:guide>
        <p15:guide id="12" orient="horz" pos="1176" userDrawn="1">
          <p15:clr>
            <a:srgbClr val="A4A3A4"/>
          </p15:clr>
        </p15:guide>
        <p15:guide id="13" orient="horz" pos="1704" userDrawn="1">
          <p15:clr>
            <a:srgbClr val="A4A3A4"/>
          </p15:clr>
        </p15:guide>
        <p15:guide id="14"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52D"/>
    <a:srgbClr val="F3F5F6"/>
    <a:srgbClr val="293742"/>
    <a:srgbClr val="FCD9D8"/>
    <a:srgbClr val="CEDBE3"/>
    <a:srgbClr val="3E6179"/>
    <a:srgbClr val="5F5F5F"/>
    <a:srgbClr val="AAB4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D3099-5F05-4705-895F-2F397C9ECE26}" v="12081" dt="2019-09-24T15:57:08.2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p:scale>
          <a:sx n="83" d="100"/>
          <a:sy n="83" d="100"/>
        </p:scale>
        <p:origin x="225" y="102"/>
      </p:cViewPr>
      <p:guideLst>
        <p:guide orient="horz" pos="2160"/>
        <p:guide pos="3864"/>
        <p:guide orient="horz" pos="432"/>
        <p:guide orient="horz" pos="216"/>
        <p:guide orient="horz" pos="4104"/>
        <p:guide orient="horz" pos="3888"/>
        <p:guide pos="216"/>
        <p:guide pos="432"/>
        <p:guide pos="7248"/>
        <p:guide pos="7464"/>
        <p:guide pos="5280"/>
        <p:guide orient="horz" pos="1176"/>
        <p:guide orient="horz" pos="170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2DB1D-B8E1-4228-8D11-11950A35F5B2}" type="datetimeFigureOut">
              <a:rPr lang="en-US" smtClean="0"/>
              <a:t>9/25/2019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B0AE9-C8D1-4BFC-A2AC-BF3A929F8242}" type="slidenum">
              <a:rPr lang="en-US" smtClean="0"/>
              <a:t>‹#›</a:t>
            </a:fld>
            <a:endParaRPr lang="en-US"/>
          </a:p>
        </p:txBody>
      </p:sp>
    </p:spTree>
    <p:extLst>
      <p:ext uri="{BB962C8B-B14F-4D97-AF65-F5344CB8AC3E}">
        <p14:creationId xmlns:p14="http://schemas.microsoft.com/office/powerpoint/2010/main" val="2686472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I’m Melanie, a member of the Microsoft Edge web platform team and participant in W3C web standards communities, including the CSS Working Group.</a:t>
            </a:r>
          </a:p>
        </p:txBody>
      </p:sp>
      <p:sp>
        <p:nvSpPr>
          <p:cNvPr id="4" name="Slide Number Placeholder 3"/>
          <p:cNvSpPr>
            <a:spLocks noGrp="1"/>
          </p:cNvSpPr>
          <p:nvPr>
            <p:ph type="sldNum" sz="quarter" idx="5"/>
          </p:nvPr>
        </p:nvSpPr>
        <p:spPr/>
        <p:txBody>
          <a:bodyPr/>
          <a:lstStyle/>
          <a:p>
            <a:fld id="{767B0AE9-C8D1-4BFC-A2AC-BF3A929F8242}" type="slidenum">
              <a:rPr lang="en-US" smtClean="0"/>
              <a:t>1</a:t>
            </a:fld>
            <a:endParaRPr lang="en-US"/>
          </a:p>
        </p:txBody>
      </p:sp>
    </p:spTree>
    <p:extLst>
      <p:ext uri="{BB962C8B-B14F-4D97-AF65-F5344CB8AC3E}">
        <p14:creationId xmlns:p14="http://schemas.microsoft.com/office/powerpoint/2010/main" val="431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these new standards, we can efficiently tailor our websites to users’ visual needs…</a:t>
            </a:r>
          </a:p>
        </p:txBody>
      </p:sp>
      <p:sp>
        <p:nvSpPr>
          <p:cNvPr id="4" name="Slide Number Placeholder 3"/>
          <p:cNvSpPr>
            <a:spLocks noGrp="1"/>
          </p:cNvSpPr>
          <p:nvPr>
            <p:ph type="sldNum" sz="quarter" idx="5"/>
          </p:nvPr>
        </p:nvSpPr>
        <p:spPr/>
        <p:txBody>
          <a:bodyPr/>
          <a:lstStyle/>
          <a:p>
            <a:fld id="{767B0AE9-C8D1-4BFC-A2AC-BF3A929F8242}" type="slidenum">
              <a:rPr lang="en-US" smtClean="0"/>
              <a:t>10</a:t>
            </a:fld>
            <a:endParaRPr lang="en-US"/>
          </a:p>
        </p:txBody>
      </p:sp>
    </p:spTree>
    <p:extLst>
      <p:ext uri="{BB962C8B-B14F-4D97-AF65-F5344CB8AC3E}">
        <p14:creationId xmlns:p14="http://schemas.microsoft.com/office/powerpoint/2010/main" val="411538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maintaining a design point-of-view.</a:t>
            </a:r>
          </a:p>
        </p:txBody>
      </p:sp>
      <p:sp>
        <p:nvSpPr>
          <p:cNvPr id="4" name="Slide Number Placeholder 3"/>
          <p:cNvSpPr>
            <a:spLocks noGrp="1"/>
          </p:cNvSpPr>
          <p:nvPr>
            <p:ph type="sldNum" sz="quarter" idx="5"/>
          </p:nvPr>
        </p:nvSpPr>
        <p:spPr/>
        <p:txBody>
          <a:bodyPr/>
          <a:lstStyle/>
          <a:p>
            <a:fld id="{767B0AE9-C8D1-4BFC-A2AC-BF3A929F8242}" type="slidenum">
              <a:rPr lang="en-US" smtClean="0"/>
              <a:t>11</a:t>
            </a:fld>
            <a:endParaRPr lang="en-US"/>
          </a:p>
        </p:txBody>
      </p:sp>
    </p:spTree>
    <p:extLst>
      <p:ext uri="{BB962C8B-B14F-4D97-AF65-F5344CB8AC3E}">
        <p14:creationId xmlns:p14="http://schemas.microsoft.com/office/powerpoint/2010/main" val="93635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suppose that we are building out a marketing page for a service that sends you clothing tailored to your individual preferences.</a:t>
            </a:r>
          </a:p>
        </p:txBody>
      </p:sp>
      <p:sp>
        <p:nvSpPr>
          <p:cNvPr id="4" name="Slide Number Placeholder 3"/>
          <p:cNvSpPr>
            <a:spLocks noGrp="1"/>
          </p:cNvSpPr>
          <p:nvPr>
            <p:ph type="sldNum" sz="quarter" idx="5"/>
          </p:nvPr>
        </p:nvSpPr>
        <p:spPr/>
        <p:txBody>
          <a:bodyPr/>
          <a:lstStyle/>
          <a:p>
            <a:fld id="{767B0AE9-C8D1-4BFC-A2AC-BF3A929F8242}" type="slidenum">
              <a:rPr lang="en-US" smtClean="0"/>
              <a:t>12</a:t>
            </a:fld>
            <a:endParaRPr lang="en-US"/>
          </a:p>
        </p:txBody>
      </p:sp>
    </p:spTree>
    <p:extLst>
      <p:ext uri="{BB962C8B-B14F-4D97-AF65-F5344CB8AC3E}">
        <p14:creationId xmlns:p14="http://schemas.microsoft.com/office/powerpoint/2010/main" val="910464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 a bit here, our base brand is a light theme with cool accent colors.</a:t>
            </a:r>
          </a:p>
        </p:txBody>
      </p:sp>
      <p:sp>
        <p:nvSpPr>
          <p:cNvPr id="4" name="Slide Number Placeholder 3"/>
          <p:cNvSpPr>
            <a:spLocks noGrp="1"/>
          </p:cNvSpPr>
          <p:nvPr>
            <p:ph type="sldNum" sz="quarter" idx="5"/>
          </p:nvPr>
        </p:nvSpPr>
        <p:spPr/>
        <p:txBody>
          <a:bodyPr/>
          <a:lstStyle/>
          <a:p>
            <a:fld id="{767B0AE9-C8D1-4BFC-A2AC-BF3A929F8242}" type="slidenum">
              <a:rPr lang="en-US" smtClean="0"/>
              <a:t>13</a:t>
            </a:fld>
            <a:endParaRPr lang="en-US"/>
          </a:p>
        </p:txBody>
      </p:sp>
    </p:spTree>
    <p:extLst>
      <p:ext uri="{BB962C8B-B14F-4D97-AF65-F5344CB8AC3E}">
        <p14:creationId xmlns:p14="http://schemas.microsoft.com/office/powerpoint/2010/main" val="306627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got some mixed content here that includes a sample color palette,</a:t>
            </a:r>
          </a:p>
        </p:txBody>
      </p:sp>
      <p:sp>
        <p:nvSpPr>
          <p:cNvPr id="4" name="Slide Number Placeholder 3"/>
          <p:cNvSpPr>
            <a:spLocks noGrp="1"/>
          </p:cNvSpPr>
          <p:nvPr>
            <p:ph type="sldNum" sz="quarter" idx="5"/>
          </p:nvPr>
        </p:nvSpPr>
        <p:spPr/>
        <p:txBody>
          <a:bodyPr/>
          <a:lstStyle/>
          <a:p>
            <a:fld id="{767B0AE9-C8D1-4BFC-A2AC-BF3A929F8242}" type="slidenum">
              <a:rPr lang="en-US" smtClean="0"/>
              <a:t>14</a:t>
            </a:fld>
            <a:endParaRPr lang="en-US"/>
          </a:p>
        </p:txBody>
      </p:sp>
    </p:spTree>
    <p:extLst>
      <p:ext uri="{BB962C8B-B14F-4D97-AF65-F5344CB8AC3E}">
        <p14:creationId xmlns:p14="http://schemas.microsoft.com/office/powerpoint/2010/main" val="1715763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gradients overlaid on top of photography</a:t>
            </a:r>
          </a:p>
        </p:txBody>
      </p:sp>
      <p:sp>
        <p:nvSpPr>
          <p:cNvPr id="4" name="Slide Number Placeholder 3"/>
          <p:cNvSpPr>
            <a:spLocks noGrp="1"/>
          </p:cNvSpPr>
          <p:nvPr>
            <p:ph type="sldNum" sz="quarter" idx="5"/>
          </p:nvPr>
        </p:nvSpPr>
        <p:spPr/>
        <p:txBody>
          <a:bodyPr/>
          <a:lstStyle/>
          <a:p>
            <a:fld id="{767B0AE9-C8D1-4BFC-A2AC-BF3A929F8242}" type="slidenum">
              <a:rPr lang="en-US" smtClean="0"/>
              <a:t>15</a:t>
            </a:fld>
            <a:endParaRPr lang="en-US"/>
          </a:p>
        </p:txBody>
      </p:sp>
    </p:spTree>
    <p:extLst>
      <p:ext uri="{BB962C8B-B14F-4D97-AF65-F5344CB8AC3E}">
        <p14:creationId xmlns:p14="http://schemas.microsoft.com/office/powerpoint/2010/main" val="228712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well as decorative dashed borders.</a:t>
            </a:r>
          </a:p>
        </p:txBody>
      </p:sp>
      <p:sp>
        <p:nvSpPr>
          <p:cNvPr id="4" name="Slide Number Placeholder 3"/>
          <p:cNvSpPr>
            <a:spLocks noGrp="1"/>
          </p:cNvSpPr>
          <p:nvPr>
            <p:ph type="sldNum" sz="quarter" idx="5"/>
          </p:nvPr>
        </p:nvSpPr>
        <p:spPr/>
        <p:txBody>
          <a:bodyPr/>
          <a:lstStyle/>
          <a:p>
            <a:fld id="{767B0AE9-C8D1-4BFC-A2AC-BF3A929F8242}" type="slidenum">
              <a:rPr lang="en-US" smtClean="0"/>
              <a:t>16</a:t>
            </a:fld>
            <a:endParaRPr lang="en-US"/>
          </a:p>
        </p:txBody>
      </p:sp>
    </p:spTree>
    <p:extLst>
      <p:ext uri="{BB962C8B-B14F-4D97-AF65-F5344CB8AC3E}">
        <p14:creationId xmlns:p14="http://schemas.microsoft.com/office/powerpoint/2010/main" val="417559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have some form fields at the bottom of our page.</a:t>
            </a:r>
          </a:p>
        </p:txBody>
      </p:sp>
      <p:sp>
        <p:nvSpPr>
          <p:cNvPr id="4" name="Slide Number Placeholder 3"/>
          <p:cNvSpPr>
            <a:spLocks noGrp="1"/>
          </p:cNvSpPr>
          <p:nvPr>
            <p:ph type="sldNum" sz="quarter" idx="5"/>
          </p:nvPr>
        </p:nvSpPr>
        <p:spPr/>
        <p:txBody>
          <a:bodyPr/>
          <a:lstStyle/>
          <a:p>
            <a:fld id="{767B0AE9-C8D1-4BFC-A2AC-BF3A929F8242}" type="slidenum">
              <a:rPr lang="en-US" smtClean="0"/>
              <a:t>17</a:t>
            </a:fld>
            <a:endParaRPr lang="en-US"/>
          </a:p>
        </p:txBody>
      </p:sp>
    </p:spTree>
    <p:extLst>
      <p:ext uri="{BB962C8B-B14F-4D97-AF65-F5344CB8AC3E}">
        <p14:creationId xmlns:p14="http://schemas.microsoft.com/office/powerpoint/2010/main" val="387618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a brief overview of the media queries we’ll use to create variations on our brand.</a:t>
            </a:r>
          </a:p>
        </p:txBody>
      </p:sp>
      <p:sp>
        <p:nvSpPr>
          <p:cNvPr id="4" name="Slide Number Placeholder 3"/>
          <p:cNvSpPr>
            <a:spLocks noGrp="1"/>
          </p:cNvSpPr>
          <p:nvPr>
            <p:ph type="sldNum" sz="quarter" idx="5"/>
          </p:nvPr>
        </p:nvSpPr>
        <p:spPr/>
        <p:txBody>
          <a:bodyPr/>
          <a:lstStyle/>
          <a:p>
            <a:fld id="{767B0AE9-C8D1-4BFC-A2AC-BF3A929F8242}" type="slidenum">
              <a:rPr lang="en-US" smtClean="0"/>
              <a:t>18</a:t>
            </a:fld>
            <a:endParaRPr lang="en-US"/>
          </a:p>
        </p:txBody>
      </p:sp>
    </p:spTree>
    <p:extLst>
      <p:ext uri="{BB962C8B-B14F-4D97-AF65-F5344CB8AC3E}">
        <p14:creationId xmlns:p14="http://schemas.microsoft.com/office/powerpoint/2010/main" val="2160286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Prefers-color-scheme, prefers-contrast, and forced-colors</a:t>
            </a:r>
          </a:p>
        </p:txBody>
      </p:sp>
      <p:sp>
        <p:nvSpPr>
          <p:cNvPr id="4" name="Slide Number Placeholder 3"/>
          <p:cNvSpPr>
            <a:spLocks noGrp="1"/>
          </p:cNvSpPr>
          <p:nvPr>
            <p:ph type="sldNum" sz="quarter" idx="5"/>
          </p:nvPr>
        </p:nvSpPr>
        <p:spPr/>
        <p:txBody>
          <a:bodyPr/>
          <a:lstStyle/>
          <a:p>
            <a:fld id="{767B0AE9-C8D1-4BFC-A2AC-BF3A929F8242}" type="slidenum">
              <a:rPr lang="en-US" smtClean="0"/>
              <a:t>19</a:t>
            </a:fld>
            <a:endParaRPr lang="en-US"/>
          </a:p>
        </p:txBody>
      </p:sp>
    </p:spTree>
    <p:extLst>
      <p:ext uri="{BB962C8B-B14F-4D97-AF65-F5344CB8AC3E}">
        <p14:creationId xmlns:p14="http://schemas.microsoft.com/office/powerpoint/2010/main" val="1334595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CSS working group has recently been developing standards for integration with user system settings, such as Windows High Contrast. If you’re unfamiliar, </a:t>
            </a:r>
            <a:r>
              <a:rPr lang="en-US" sz="1200" kern="1200">
                <a:solidFill>
                  <a:schemeClr val="tx1"/>
                </a:solidFill>
                <a:effectLst/>
                <a:latin typeface="+mn-lt"/>
                <a:ea typeface="+mn-ea"/>
                <a:cs typeface="+mn-cs"/>
              </a:rPr>
              <a:t>High Contrast is an accessibility feature intended to increase text legibility while reducing cognitive load. The feature works by enabling the user to select theme colors for a scoped number of semantic elements.</a:t>
            </a:r>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2</a:t>
            </a:fld>
            <a:endParaRPr lang="en-US"/>
          </a:p>
        </p:txBody>
      </p:sp>
    </p:spTree>
    <p:extLst>
      <p:ext uri="{BB962C8B-B14F-4D97-AF65-F5344CB8AC3E}">
        <p14:creationId xmlns:p14="http://schemas.microsoft.com/office/powerpoint/2010/main" val="73416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Prefers-color-scheme is a hint to provide a particular color scheme. This is heavily associated with dark mode.</a:t>
            </a:r>
          </a:p>
        </p:txBody>
      </p:sp>
      <p:sp>
        <p:nvSpPr>
          <p:cNvPr id="4" name="Slide Number Placeholder 3"/>
          <p:cNvSpPr>
            <a:spLocks noGrp="1"/>
          </p:cNvSpPr>
          <p:nvPr>
            <p:ph type="sldNum" sz="quarter" idx="5"/>
          </p:nvPr>
        </p:nvSpPr>
        <p:spPr/>
        <p:txBody>
          <a:bodyPr/>
          <a:lstStyle/>
          <a:p>
            <a:fld id="{767B0AE9-C8D1-4BFC-A2AC-BF3A929F8242}" type="slidenum">
              <a:rPr lang="en-US" smtClean="0"/>
              <a:t>20</a:t>
            </a:fld>
            <a:endParaRPr lang="en-US"/>
          </a:p>
        </p:txBody>
      </p:sp>
    </p:spTree>
    <p:extLst>
      <p:ext uri="{BB962C8B-B14F-4D97-AF65-F5344CB8AC3E}">
        <p14:creationId xmlns:p14="http://schemas.microsoft.com/office/powerpoint/2010/main" val="377257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 contrast is a hint to either increase or decrease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21</a:t>
            </a:fld>
            <a:endParaRPr lang="en-US"/>
          </a:p>
        </p:txBody>
      </p:sp>
    </p:spTree>
    <p:extLst>
      <p:ext uri="{BB962C8B-B14F-4D97-AF65-F5344CB8AC3E}">
        <p14:creationId xmlns:p14="http://schemas.microsoft.com/office/powerpoint/2010/main" val="1995514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forced colors is a hint that content is rendered by the browser’s rendering engine in the user’s chosen colors. For example, when High Contrast mode is active.</a:t>
            </a:r>
          </a:p>
        </p:txBody>
      </p:sp>
      <p:sp>
        <p:nvSpPr>
          <p:cNvPr id="4" name="Slide Number Placeholder 3"/>
          <p:cNvSpPr>
            <a:spLocks noGrp="1"/>
          </p:cNvSpPr>
          <p:nvPr>
            <p:ph type="sldNum" sz="quarter" idx="5"/>
          </p:nvPr>
        </p:nvSpPr>
        <p:spPr/>
        <p:txBody>
          <a:bodyPr/>
          <a:lstStyle/>
          <a:p>
            <a:fld id="{767B0AE9-C8D1-4BFC-A2AC-BF3A929F8242}" type="slidenum">
              <a:rPr lang="en-US" smtClean="0"/>
              <a:t>22</a:t>
            </a:fld>
            <a:endParaRPr lang="en-US"/>
          </a:p>
        </p:txBody>
      </p:sp>
    </p:spTree>
    <p:extLst>
      <p:ext uri="{BB962C8B-B14F-4D97-AF65-F5344CB8AC3E}">
        <p14:creationId xmlns:p14="http://schemas.microsoft.com/office/powerpoint/2010/main" val="163223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 couple different expectations on the web developer. For prefers-color-scheme and prefers-contrast, the expectation is that the website will fully manage its own colors and background-foreground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23</a:t>
            </a:fld>
            <a:endParaRPr lang="en-US"/>
          </a:p>
        </p:txBody>
      </p:sp>
    </p:spTree>
    <p:extLst>
      <p:ext uri="{BB962C8B-B14F-4D97-AF65-F5344CB8AC3E}">
        <p14:creationId xmlns:p14="http://schemas.microsoft.com/office/powerpoint/2010/main" val="138008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forced color modes, these colors have already been applied, and the website may want to optimize its design.</a:t>
            </a:r>
          </a:p>
        </p:txBody>
      </p:sp>
      <p:sp>
        <p:nvSpPr>
          <p:cNvPr id="4" name="Slide Number Placeholder 3"/>
          <p:cNvSpPr>
            <a:spLocks noGrp="1"/>
          </p:cNvSpPr>
          <p:nvPr>
            <p:ph type="sldNum" sz="quarter" idx="5"/>
          </p:nvPr>
        </p:nvSpPr>
        <p:spPr/>
        <p:txBody>
          <a:bodyPr/>
          <a:lstStyle/>
          <a:p>
            <a:fld id="{767B0AE9-C8D1-4BFC-A2AC-BF3A929F8242}" type="slidenum">
              <a:rPr lang="en-US" smtClean="0"/>
              <a:t>24</a:t>
            </a:fld>
            <a:endParaRPr lang="en-US"/>
          </a:p>
        </p:txBody>
      </p:sp>
    </p:spTree>
    <p:extLst>
      <p:ext uri="{BB962C8B-B14F-4D97-AF65-F5344CB8AC3E}">
        <p14:creationId xmlns:p14="http://schemas.microsoft.com/office/powerpoint/2010/main" val="450163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adding another color scheme.</a:t>
            </a:r>
          </a:p>
        </p:txBody>
      </p:sp>
      <p:sp>
        <p:nvSpPr>
          <p:cNvPr id="4" name="Slide Number Placeholder 3"/>
          <p:cNvSpPr>
            <a:spLocks noGrp="1"/>
          </p:cNvSpPr>
          <p:nvPr>
            <p:ph type="sldNum" sz="quarter" idx="5"/>
          </p:nvPr>
        </p:nvSpPr>
        <p:spPr/>
        <p:txBody>
          <a:bodyPr/>
          <a:lstStyle/>
          <a:p>
            <a:fld id="{767B0AE9-C8D1-4BFC-A2AC-BF3A929F8242}" type="slidenum">
              <a:rPr lang="en-US" smtClean="0"/>
              <a:t>25</a:t>
            </a:fld>
            <a:endParaRPr lang="en-US"/>
          </a:p>
        </p:txBody>
      </p:sp>
    </p:spTree>
    <p:extLst>
      <p:ext uri="{BB962C8B-B14F-4D97-AF65-F5344CB8AC3E}">
        <p14:creationId xmlns:p14="http://schemas.microsoft.com/office/powerpoint/2010/main" val="1195989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new prefers-color-scheme media query allows web developers to pick up this hint from the user’s operating system. Their browser could provide its own color scheme settings as well, if it so chooses.</a:t>
            </a:r>
          </a:p>
        </p:txBody>
      </p:sp>
      <p:sp>
        <p:nvSpPr>
          <p:cNvPr id="4" name="Slide Number Placeholder 3"/>
          <p:cNvSpPr>
            <a:spLocks noGrp="1"/>
          </p:cNvSpPr>
          <p:nvPr>
            <p:ph type="sldNum" sz="quarter" idx="5"/>
          </p:nvPr>
        </p:nvSpPr>
        <p:spPr/>
        <p:txBody>
          <a:bodyPr/>
          <a:lstStyle/>
          <a:p>
            <a:fld id="{767B0AE9-C8D1-4BFC-A2AC-BF3A929F8242}" type="slidenum">
              <a:rPr lang="en-US" smtClean="0"/>
              <a:t>26</a:t>
            </a:fld>
            <a:endParaRPr lang="en-US"/>
          </a:p>
        </p:txBody>
      </p:sp>
    </p:spTree>
    <p:extLst>
      <p:ext uri="{BB962C8B-B14F-4D97-AF65-F5344CB8AC3E}">
        <p14:creationId xmlns:p14="http://schemas.microsoft.com/office/powerpoint/2010/main" val="515198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supposing we want to support dark mode, we’ll query for prefers-color-scheme: dark. Now that we can detect the preferred scheme, we’ll need to actually set the colors of our dark theme.</a:t>
            </a:r>
          </a:p>
        </p:txBody>
      </p:sp>
      <p:sp>
        <p:nvSpPr>
          <p:cNvPr id="4" name="Slide Number Placeholder 3"/>
          <p:cNvSpPr>
            <a:spLocks noGrp="1"/>
          </p:cNvSpPr>
          <p:nvPr>
            <p:ph type="sldNum" sz="quarter" idx="5"/>
          </p:nvPr>
        </p:nvSpPr>
        <p:spPr/>
        <p:txBody>
          <a:bodyPr/>
          <a:lstStyle/>
          <a:p>
            <a:fld id="{767B0AE9-C8D1-4BFC-A2AC-BF3A929F8242}" type="slidenum">
              <a:rPr lang="en-US" smtClean="0"/>
              <a:t>27</a:t>
            </a:fld>
            <a:endParaRPr lang="en-US"/>
          </a:p>
        </p:txBody>
      </p:sp>
    </p:spTree>
    <p:extLst>
      <p:ext uri="{BB962C8B-B14F-4D97-AF65-F5344CB8AC3E}">
        <p14:creationId xmlns:p14="http://schemas.microsoft.com/office/powerpoint/2010/main" val="2859132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strategy that makes additional schemes way easier is CSS custom properties, known in common parlance as variables. Instead of declaring static color values all over our pattern library, we can set some variables on the :root node, outside of any particular media query. So for example, we’re setting </a:t>
            </a:r>
            <a:r>
              <a:rPr lang="en-US" err="1"/>
              <a:t>bg</a:t>
            </a:r>
            <a:r>
              <a:rPr lang="en-US"/>
              <a:t>-color-main to white.</a:t>
            </a:r>
          </a:p>
        </p:txBody>
      </p:sp>
      <p:sp>
        <p:nvSpPr>
          <p:cNvPr id="4" name="Slide Number Placeholder 3"/>
          <p:cNvSpPr>
            <a:spLocks noGrp="1"/>
          </p:cNvSpPr>
          <p:nvPr>
            <p:ph type="sldNum" sz="quarter" idx="5"/>
          </p:nvPr>
        </p:nvSpPr>
        <p:spPr/>
        <p:txBody>
          <a:bodyPr/>
          <a:lstStyle/>
          <a:p>
            <a:fld id="{767B0AE9-C8D1-4BFC-A2AC-BF3A929F8242}" type="slidenum">
              <a:rPr lang="en-US" smtClean="0"/>
              <a:t>28</a:t>
            </a:fld>
            <a:endParaRPr lang="en-US"/>
          </a:p>
        </p:txBody>
      </p:sp>
    </p:spTree>
    <p:extLst>
      <p:ext uri="{BB962C8B-B14F-4D97-AF65-F5344CB8AC3E}">
        <p14:creationId xmlns:p14="http://schemas.microsoft.com/office/powerpoint/2010/main" val="1761082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access them from elsewhere in our styles. Here we’re setting the body background color to </a:t>
            </a:r>
            <a:r>
              <a:rPr lang="en-US" err="1"/>
              <a:t>bg</a:t>
            </a:r>
            <a:r>
              <a:rPr lang="en-US"/>
              <a:t>-color-main, and we’ll use the rest of the variables throughout our base styles.</a:t>
            </a:r>
          </a:p>
        </p:txBody>
      </p:sp>
      <p:sp>
        <p:nvSpPr>
          <p:cNvPr id="4" name="Slide Number Placeholder 3"/>
          <p:cNvSpPr>
            <a:spLocks noGrp="1"/>
          </p:cNvSpPr>
          <p:nvPr>
            <p:ph type="sldNum" sz="quarter" idx="5"/>
          </p:nvPr>
        </p:nvSpPr>
        <p:spPr/>
        <p:txBody>
          <a:bodyPr/>
          <a:lstStyle/>
          <a:p>
            <a:fld id="{767B0AE9-C8D1-4BFC-A2AC-BF3A929F8242}" type="slidenum">
              <a:rPr lang="en-US" smtClean="0"/>
              <a:t>29</a:t>
            </a:fld>
            <a:endParaRPr lang="en-US"/>
          </a:p>
        </p:txBody>
      </p:sp>
    </p:spTree>
    <p:extLst>
      <p:ext uri="{BB962C8B-B14F-4D97-AF65-F5344CB8AC3E}">
        <p14:creationId xmlns:p14="http://schemas.microsoft.com/office/powerpoint/2010/main" val="2499520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scheme can then be applied to user interfaces and app content, reducing visual complexity while guaranteeing the user’s preferred contrast level. Here’s an example of the operating system and some apps rendered in a High Contrast Black theme; if you don’t have a Windows machine, I’ll share later on in the presentation how you can experiment with this feature.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any case, like other apps, browsers can render their UI and even web content in the user’s provided color scheme. In parallel to bring High Contrast styling techniques to standards, I was part of a user study to determine how well High Contrast in web content is currently working for individuals with low vision.</a:t>
            </a:r>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3</a:t>
            </a:fld>
            <a:endParaRPr lang="en-US"/>
          </a:p>
        </p:txBody>
      </p:sp>
    </p:spTree>
    <p:extLst>
      <p:ext uri="{BB962C8B-B14F-4D97-AF65-F5344CB8AC3E}">
        <p14:creationId xmlns:p14="http://schemas.microsoft.com/office/powerpoint/2010/main" val="3276500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Within our dark mode media query, we’ll set our dark color scheme. Dark mode often gets associated with shades of grey, but there’s nothing that says thou shalt remove all color. The dark blue is really important to our hypothetical brand, so we’re going to do this up in shades of blue, with the saturation reduced a bit. We reset the value of those custom properties on the root element, and these will propagate to everywhere that we’ve used the variables. So for example, </a:t>
            </a:r>
            <a:r>
              <a:rPr lang="en-US" err="1"/>
              <a:t>bg</a:t>
            </a:r>
            <a:r>
              <a:rPr lang="en-US"/>
              <a:t>-color-main is now a dark blue color.</a:t>
            </a:r>
          </a:p>
        </p:txBody>
      </p:sp>
      <p:sp>
        <p:nvSpPr>
          <p:cNvPr id="4" name="Slide Number Placeholder 3"/>
          <p:cNvSpPr>
            <a:spLocks noGrp="1"/>
          </p:cNvSpPr>
          <p:nvPr>
            <p:ph type="sldNum" sz="quarter" idx="5"/>
          </p:nvPr>
        </p:nvSpPr>
        <p:spPr/>
        <p:txBody>
          <a:bodyPr/>
          <a:lstStyle/>
          <a:p>
            <a:fld id="{767B0AE9-C8D1-4BFC-A2AC-BF3A929F8242}" type="slidenum">
              <a:rPr lang="en-US" smtClean="0"/>
              <a:t>30</a:t>
            </a:fld>
            <a:endParaRPr lang="en-US"/>
          </a:p>
        </p:txBody>
      </p:sp>
    </p:spTree>
    <p:extLst>
      <p:ext uri="{BB962C8B-B14F-4D97-AF65-F5344CB8AC3E}">
        <p14:creationId xmlns:p14="http://schemas.microsoft.com/office/powerpoint/2010/main" val="2081612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now our page is dark blue!</a:t>
            </a:r>
          </a:p>
        </p:txBody>
      </p:sp>
      <p:sp>
        <p:nvSpPr>
          <p:cNvPr id="4" name="Slide Number Placeholder 3"/>
          <p:cNvSpPr>
            <a:spLocks noGrp="1"/>
          </p:cNvSpPr>
          <p:nvPr>
            <p:ph type="sldNum" sz="quarter" idx="5"/>
          </p:nvPr>
        </p:nvSpPr>
        <p:spPr/>
        <p:txBody>
          <a:bodyPr/>
          <a:lstStyle/>
          <a:p>
            <a:fld id="{767B0AE9-C8D1-4BFC-A2AC-BF3A929F8242}" type="slidenum">
              <a:rPr lang="en-US" smtClean="0"/>
              <a:t>31</a:t>
            </a:fld>
            <a:endParaRPr lang="en-US"/>
          </a:p>
        </p:txBody>
      </p:sp>
    </p:spTree>
    <p:extLst>
      <p:ext uri="{BB962C8B-B14F-4D97-AF65-F5344CB8AC3E}">
        <p14:creationId xmlns:p14="http://schemas.microsoft.com/office/powerpoint/2010/main" val="200471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updating our color variables…</a:t>
            </a:r>
          </a:p>
        </p:txBody>
      </p:sp>
      <p:sp>
        <p:nvSpPr>
          <p:cNvPr id="4" name="Slide Number Placeholder 3"/>
          <p:cNvSpPr>
            <a:spLocks noGrp="1"/>
          </p:cNvSpPr>
          <p:nvPr>
            <p:ph type="sldNum" sz="quarter" idx="5"/>
          </p:nvPr>
        </p:nvSpPr>
        <p:spPr/>
        <p:txBody>
          <a:bodyPr/>
          <a:lstStyle/>
          <a:p>
            <a:fld id="{767B0AE9-C8D1-4BFC-A2AC-BF3A929F8242}" type="slidenum">
              <a:rPr lang="en-US" smtClean="0"/>
              <a:t>32</a:t>
            </a:fld>
            <a:endParaRPr lang="en-US"/>
          </a:p>
        </p:txBody>
      </p:sp>
    </p:spTree>
    <p:extLst>
      <p:ext uri="{BB962C8B-B14F-4D97-AF65-F5344CB8AC3E}">
        <p14:creationId xmlns:p14="http://schemas.microsoft.com/office/powerpoint/2010/main" val="266383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got most of this page styled</a:t>
            </a:r>
          </a:p>
        </p:txBody>
      </p:sp>
      <p:sp>
        <p:nvSpPr>
          <p:cNvPr id="4" name="Slide Number Placeholder 3"/>
          <p:cNvSpPr>
            <a:spLocks noGrp="1"/>
          </p:cNvSpPr>
          <p:nvPr>
            <p:ph type="sldNum" sz="quarter" idx="5"/>
          </p:nvPr>
        </p:nvSpPr>
        <p:spPr/>
        <p:txBody>
          <a:bodyPr/>
          <a:lstStyle/>
          <a:p>
            <a:fld id="{767B0AE9-C8D1-4BFC-A2AC-BF3A929F8242}" type="slidenum">
              <a:rPr lang="en-US" smtClean="0"/>
              <a:t>33</a:t>
            </a:fld>
            <a:endParaRPr lang="en-US"/>
          </a:p>
        </p:txBody>
      </p:sp>
    </p:spTree>
    <p:extLst>
      <p:ext uri="{BB962C8B-B14F-4D97-AF65-F5344CB8AC3E}">
        <p14:creationId xmlns:p14="http://schemas.microsoft.com/office/powerpoint/2010/main" val="4262407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matter of 10 minutes.</a:t>
            </a:r>
          </a:p>
        </p:txBody>
      </p:sp>
      <p:sp>
        <p:nvSpPr>
          <p:cNvPr id="4" name="Slide Number Placeholder 3"/>
          <p:cNvSpPr>
            <a:spLocks noGrp="1"/>
          </p:cNvSpPr>
          <p:nvPr>
            <p:ph type="sldNum" sz="quarter" idx="5"/>
          </p:nvPr>
        </p:nvSpPr>
        <p:spPr/>
        <p:txBody>
          <a:bodyPr/>
          <a:lstStyle/>
          <a:p>
            <a:fld id="{767B0AE9-C8D1-4BFC-A2AC-BF3A929F8242}" type="slidenum">
              <a:rPr lang="en-US" smtClean="0"/>
              <a:t>34</a:t>
            </a:fld>
            <a:endParaRPr lang="en-US"/>
          </a:p>
        </p:txBody>
      </p:sp>
    </p:spTree>
    <p:extLst>
      <p:ext uri="{BB962C8B-B14F-4D97-AF65-F5344CB8AC3E}">
        <p14:creationId xmlns:p14="http://schemas.microsoft.com/office/powerpoint/2010/main" val="754472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couple little things need to be adjusted. For example we should update this gradient to a darker color…</a:t>
            </a:r>
          </a:p>
        </p:txBody>
      </p:sp>
      <p:sp>
        <p:nvSpPr>
          <p:cNvPr id="4" name="Slide Number Placeholder 3"/>
          <p:cNvSpPr>
            <a:spLocks noGrp="1"/>
          </p:cNvSpPr>
          <p:nvPr>
            <p:ph type="sldNum" sz="quarter" idx="5"/>
          </p:nvPr>
        </p:nvSpPr>
        <p:spPr/>
        <p:txBody>
          <a:bodyPr/>
          <a:lstStyle/>
          <a:p>
            <a:fld id="{767B0AE9-C8D1-4BFC-A2AC-BF3A929F8242}" type="slidenum">
              <a:rPr lang="en-US" smtClean="0"/>
              <a:t>35</a:t>
            </a:fld>
            <a:endParaRPr lang="en-US"/>
          </a:p>
        </p:txBody>
      </p:sp>
    </p:spTree>
    <p:extLst>
      <p:ext uri="{BB962C8B-B14F-4D97-AF65-F5344CB8AC3E}">
        <p14:creationId xmlns:p14="http://schemas.microsoft.com/office/powerpoint/2010/main" val="2396576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36</a:t>
            </a:fld>
            <a:endParaRPr lang="en-US"/>
          </a:p>
        </p:txBody>
      </p:sp>
    </p:spTree>
    <p:extLst>
      <p:ext uri="{BB962C8B-B14F-4D97-AF65-F5344CB8AC3E}">
        <p14:creationId xmlns:p14="http://schemas.microsoft.com/office/powerpoint/2010/main" val="200576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rectangle is too bright after a simple color swap.</a:t>
            </a:r>
          </a:p>
        </p:txBody>
      </p:sp>
      <p:sp>
        <p:nvSpPr>
          <p:cNvPr id="4" name="Slide Number Placeholder 3"/>
          <p:cNvSpPr>
            <a:spLocks noGrp="1"/>
          </p:cNvSpPr>
          <p:nvPr>
            <p:ph type="sldNum" sz="quarter" idx="5"/>
          </p:nvPr>
        </p:nvSpPr>
        <p:spPr/>
        <p:txBody>
          <a:bodyPr/>
          <a:lstStyle/>
          <a:p>
            <a:fld id="{767B0AE9-C8D1-4BFC-A2AC-BF3A929F8242}" type="slidenum">
              <a:rPr lang="en-US" smtClean="0"/>
              <a:t>37</a:t>
            </a:fld>
            <a:endParaRPr lang="en-US"/>
          </a:p>
        </p:txBody>
      </p:sp>
    </p:spTree>
    <p:extLst>
      <p:ext uri="{BB962C8B-B14F-4D97-AF65-F5344CB8AC3E}">
        <p14:creationId xmlns:p14="http://schemas.microsoft.com/office/powerpoint/2010/main" val="2134019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can update styles like this manually.</a:t>
            </a:r>
          </a:p>
        </p:txBody>
      </p:sp>
      <p:sp>
        <p:nvSpPr>
          <p:cNvPr id="4" name="Slide Number Placeholder 3"/>
          <p:cNvSpPr>
            <a:spLocks noGrp="1"/>
          </p:cNvSpPr>
          <p:nvPr>
            <p:ph type="sldNum" sz="quarter" idx="5"/>
          </p:nvPr>
        </p:nvSpPr>
        <p:spPr/>
        <p:txBody>
          <a:bodyPr/>
          <a:lstStyle/>
          <a:p>
            <a:fld id="{767B0AE9-C8D1-4BFC-A2AC-BF3A929F8242}" type="slidenum">
              <a:rPr lang="en-US" smtClean="0"/>
              <a:t>38</a:t>
            </a:fld>
            <a:endParaRPr lang="en-US"/>
          </a:p>
        </p:txBody>
      </p:sp>
    </p:spTree>
    <p:extLst>
      <p:ext uri="{BB962C8B-B14F-4D97-AF65-F5344CB8AC3E}">
        <p14:creationId xmlns:p14="http://schemas.microsoft.com/office/powerpoint/2010/main" val="2530470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logo doesn’t look so great in this mode either. What we can do is set the strokes and fills on this SVG to </a:t>
            </a:r>
            <a:r>
              <a:rPr lang="en-US" dirty="0" err="1"/>
              <a:t>currentColor</a:t>
            </a:r>
            <a:r>
              <a:rPr lang="en-US" dirty="0"/>
              <a:t> so that it will essentially inherit the color of the parent link. We’ll do this in our base theme instead of inside the media query, which means that any color mode could pick up this style and apply the correct color.</a:t>
            </a:r>
          </a:p>
        </p:txBody>
      </p:sp>
      <p:sp>
        <p:nvSpPr>
          <p:cNvPr id="4" name="Slide Number Placeholder 3"/>
          <p:cNvSpPr>
            <a:spLocks noGrp="1"/>
          </p:cNvSpPr>
          <p:nvPr>
            <p:ph type="sldNum" sz="quarter" idx="5"/>
          </p:nvPr>
        </p:nvSpPr>
        <p:spPr/>
        <p:txBody>
          <a:bodyPr/>
          <a:lstStyle/>
          <a:p>
            <a:fld id="{767B0AE9-C8D1-4BFC-A2AC-BF3A929F8242}" type="slidenum">
              <a:rPr lang="en-US" smtClean="0"/>
              <a:t>39</a:t>
            </a:fld>
            <a:endParaRPr lang="en-US"/>
          </a:p>
        </p:txBody>
      </p:sp>
    </p:spTree>
    <p:extLst>
      <p:ext uri="{BB962C8B-B14F-4D97-AF65-F5344CB8AC3E}">
        <p14:creationId xmlns:p14="http://schemas.microsoft.com/office/powerpoint/2010/main" val="270499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had some folks go through websites with and without High Contrast enabled. One individual, while going through a site rendered in its original color scheme, remarked: “The text on the blue background is kind of hard to read.”</a:t>
            </a:r>
          </a:p>
        </p:txBody>
      </p:sp>
      <p:sp>
        <p:nvSpPr>
          <p:cNvPr id="4" name="Slide Number Placeholder 3"/>
          <p:cNvSpPr>
            <a:spLocks noGrp="1"/>
          </p:cNvSpPr>
          <p:nvPr>
            <p:ph type="sldNum" sz="quarter" idx="5"/>
          </p:nvPr>
        </p:nvSpPr>
        <p:spPr/>
        <p:txBody>
          <a:bodyPr/>
          <a:lstStyle/>
          <a:p>
            <a:fld id="{767B0AE9-C8D1-4BFC-A2AC-BF3A929F8242}" type="slidenum">
              <a:rPr lang="en-US" smtClean="0"/>
              <a:t>4</a:t>
            </a:fld>
            <a:endParaRPr lang="en-US"/>
          </a:p>
        </p:txBody>
      </p:sp>
    </p:spTree>
    <p:extLst>
      <p:ext uri="{BB962C8B-B14F-4D97-AF65-F5344CB8AC3E}">
        <p14:creationId xmlns:p14="http://schemas.microsoft.com/office/powerpoint/2010/main" val="3290874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bright images might detract from our new dark scheme, so we could choose to swap out imagery using </a:t>
            </a:r>
            <a:r>
              <a:rPr lang="en-US" err="1"/>
              <a:t>srcset</a:t>
            </a:r>
            <a:r>
              <a:rPr lang="en-US"/>
              <a:t> media conditions.</a:t>
            </a:r>
          </a:p>
        </p:txBody>
      </p:sp>
      <p:sp>
        <p:nvSpPr>
          <p:cNvPr id="4" name="Slide Number Placeholder 3"/>
          <p:cNvSpPr>
            <a:spLocks noGrp="1"/>
          </p:cNvSpPr>
          <p:nvPr>
            <p:ph type="sldNum" sz="quarter" idx="5"/>
          </p:nvPr>
        </p:nvSpPr>
        <p:spPr/>
        <p:txBody>
          <a:bodyPr/>
          <a:lstStyle/>
          <a:p>
            <a:fld id="{767B0AE9-C8D1-4BFC-A2AC-BF3A929F8242}" type="slidenum">
              <a:rPr lang="en-US" smtClean="0"/>
              <a:t>40</a:t>
            </a:fld>
            <a:endParaRPr lang="en-US"/>
          </a:p>
        </p:txBody>
      </p:sp>
    </p:spTree>
    <p:extLst>
      <p:ext uri="{BB962C8B-B14F-4D97-AF65-F5344CB8AC3E}">
        <p14:creationId xmlns:p14="http://schemas.microsoft.com/office/powerpoint/2010/main" val="4281068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in our case, the original imagery is important, so we want to tone it down just a bit. We’ll place a filter on images to reduce the brightness and increase the contrast a bit, to prevent the colors from getting too muddy. We do this by setting the CSS filter property to brightness(.8) contrast(1.2).</a:t>
            </a:r>
          </a:p>
        </p:txBody>
      </p:sp>
      <p:sp>
        <p:nvSpPr>
          <p:cNvPr id="4" name="Slide Number Placeholder 3"/>
          <p:cNvSpPr>
            <a:spLocks noGrp="1"/>
          </p:cNvSpPr>
          <p:nvPr>
            <p:ph type="sldNum" sz="quarter" idx="5"/>
          </p:nvPr>
        </p:nvSpPr>
        <p:spPr/>
        <p:txBody>
          <a:bodyPr/>
          <a:lstStyle/>
          <a:p>
            <a:fld id="{767B0AE9-C8D1-4BFC-A2AC-BF3A929F8242}" type="slidenum">
              <a:rPr lang="en-US" smtClean="0"/>
              <a:t>41</a:t>
            </a:fld>
            <a:endParaRPr lang="en-US"/>
          </a:p>
        </p:txBody>
      </p:sp>
    </p:spTree>
    <p:extLst>
      <p:ext uri="{BB962C8B-B14F-4D97-AF65-F5344CB8AC3E}">
        <p14:creationId xmlns:p14="http://schemas.microsoft.com/office/powerpoint/2010/main" val="2594708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of our native form controls are still rendered in light-mode versions. To fix this, we can set the color scheme property to “light dark”, which tells the browser which scheme it can render controls or scrollbars in. We set this on the root element so that it will propagate to the entire page, but we could set it on individual elements if we wanted to. This allows for use cases where you might not want to support additional color schemes in part of a document.</a:t>
            </a:r>
          </a:p>
        </p:txBody>
      </p:sp>
      <p:sp>
        <p:nvSpPr>
          <p:cNvPr id="4" name="Slide Number Placeholder 3"/>
          <p:cNvSpPr>
            <a:spLocks noGrp="1"/>
          </p:cNvSpPr>
          <p:nvPr>
            <p:ph type="sldNum" sz="quarter" idx="5"/>
          </p:nvPr>
        </p:nvSpPr>
        <p:spPr/>
        <p:txBody>
          <a:bodyPr/>
          <a:lstStyle/>
          <a:p>
            <a:fld id="{767B0AE9-C8D1-4BFC-A2AC-BF3A929F8242}" type="slidenum">
              <a:rPr lang="en-US" smtClean="0"/>
              <a:t>42</a:t>
            </a:fld>
            <a:endParaRPr lang="en-US"/>
          </a:p>
        </p:txBody>
      </p:sp>
    </p:spTree>
    <p:extLst>
      <p:ext uri="{BB962C8B-B14F-4D97-AF65-F5344CB8AC3E}">
        <p14:creationId xmlns:p14="http://schemas.microsoft.com/office/powerpoint/2010/main" val="3295231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should also pair this with a meta tag that gives the rendering engine an early hint about how to render a document. This can help prevent a flash of white before our CSS loads. This exact syntax is still being discussed in standards, so you can find the latest specification development at aka.ms/color-scheme-meta</a:t>
            </a:r>
          </a:p>
        </p:txBody>
      </p:sp>
      <p:sp>
        <p:nvSpPr>
          <p:cNvPr id="4" name="Slide Number Placeholder 3"/>
          <p:cNvSpPr>
            <a:spLocks noGrp="1"/>
          </p:cNvSpPr>
          <p:nvPr>
            <p:ph type="sldNum" sz="quarter" idx="5"/>
          </p:nvPr>
        </p:nvSpPr>
        <p:spPr/>
        <p:txBody>
          <a:bodyPr/>
          <a:lstStyle/>
          <a:p>
            <a:fld id="{767B0AE9-C8D1-4BFC-A2AC-BF3A929F8242}" type="slidenum">
              <a:rPr lang="en-US" smtClean="0"/>
              <a:t>43</a:t>
            </a:fld>
            <a:endParaRPr lang="en-US"/>
          </a:p>
        </p:txBody>
      </p:sp>
    </p:spTree>
    <p:extLst>
      <p:ext uri="{BB962C8B-B14F-4D97-AF65-F5344CB8AC3E}">
        <p14:creationId xmlns:p14="http://schemas.microsoft.com/office/powerpoint/2010/main" val="452243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19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44</a:t>
            </a:fld>
            <a:endParaRPr lang="en-US"/>
          </a:p>
        </p:txBody>
      </p:sp>
    </p:spTree>
    <p:extLst>
      <p:ext uri="{BB962C8B-B14F-4D97-AF65-F5344CB8AC3E}">
        <p14:creationId xmlns:p14="http://schemas.microsoft.com/office/powerpoint/2010/main" val="155331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x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45</a:t>
            </a:fld>
            <a:endParaRPr lang="en-US"/>
          </a:p>
        </p:txBody>
      </p:sp>
    </p:spTree>
    <p:extLst>
      <p:ext uri="{BB962C8B-B14F-4D97-AF65-F5344CB8AC3E}">
        <p14:creationId xmlns:p14="http://schemas.microsoft.com/office/powerpoint/2010/main" val="3587163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x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46</a:t>
            </a:fld>
            <a:endParaRPr lang="en-US"/>
          </a:p>
        </p:txBody>
      </p:sp>
    </p:spTree>
    <p:extLst>
      <p:ext uri="{BB962C8B-B14F-4D97-AF65-F5344CB8AC3E}">
        <p14:creationId xmlns:p14="http://schemas.microsoft.com/office/powerpoint/2010/main" val="793454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you’d like to go the extra mile, you might also consider a site-level user override. It’s always possible that the user prefers dark color scheme for the rest of their ecosystem, but actually prefers to view your site in a lighter color scheme. For these users, you could provide a color scheme switch that toggles a </a:t>
            </a:r>
            <a:r>
              <a:rPr lang="en-US" err="1"/>
              <a:t>classname</a:t>
            </a:r>
            <a:r>
              <a:rPr lang="en-US"/>
              <a:t> connected to your dark mode styles.</a:t>
            </a:r>
          </a:p>
        </p:txBody>
      </p:sp>
      <p:sp>
        <p:nvSpPr>
          <p:cNvPr id="4" name="Slide Number Placeholder 3"/>
          <p:cNvSpPr>
            <a:spLocks noGrp="1"/>
          </p:cNvSpPr>
          <p:nvPr>
            <p:ph type="sldNum" sz="quarter" idx="5"/>
          </p:nvPr>
        </p:nvSpPr>
        <p:spPr/>
        <p:txBody>
          <a:bodyPr/>
          <a:lstStyle/>
          <a:p>
            <a:fld id="{767B0AE9-C8D1-4BFC-A2AC-BF3A929F8242}" type="slidenum">
              <a:rPr lang="en-US" smtClean="0"/>
              <a:t>47</a:t>
            </a:fld>
            <a:endParaRPr lang="en-US"/>
          </a:p>
        </p:txBody>
      </p:sp>
    </p:spTree>
    <p:extLst>
      <p:ext uri="{BB962C8B-B14F-4D97-AF65-F5344CB8AC3E}">
        <p14:creationId xmlns:p14="http://schemas.microsoft.com/office/powerpoint/2010/main" val="3636262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good support today for prefers-color-scheme across modern browsers. The color-scheme property and current meta tag syntax are supported in Safari 12.1+.</a:t>
            </a:r>
          </a:p>
        </p:txBody>
      </p:sp>
      <p:sp>
        <p:nvSpPr>
          <p:cNvPr id="4" name="Slide Number Placeholder 3"/>
          <p:cNvSpPr>
            <a:spLocks noGrp="1"/>
          </p:cNvSpPr>
          <p:nvPr>
            <p:ph type="sldNum" sz="quarter" idx="5"/>
          </p:nvPr>
        </p:nvSpPr>
        <p:spPr/>
        <p:txBody>
          <a:bodyPr/>
          <a:lstStyle/>
          <a:p>
            <a:fld id="{767B0AE9-C8D1-4BFC-A2AC-BF3A929F8242}" type="slidenum">
              <a:rPr lang="en-US" smtClean="0"/>
              <a:t>48</a:t>
            </a:fld>
            <a:endParaRPr lang="en-US"/>
          </a:p>
        </p:txBody>
      </p:sp>
    </p:spTree>
    <p:extLst>
      <p:ext uri="{BB962C8B-B14F-4D97-AF65-F5344CB8AC3E}">
        <p14:creationId xmlns:p14="http://schemas.microsoft.com/office/powerpoint/2010/main" val="1201238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got our dark mode up and running, let’s talk about querying for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49</a:t>
            </a:fld>
            <a:endParaRPr lang="en-US"/>
          </a:p>
        </p:txBody>
      </p:sp>
    </p:spTree>
    <p:extLst>
      <p:ext uri="{BB962C8B-B14F-4D97-AF65-F5344CB8AC3E}">
        <p14:creationId xmlns:p14="http://schemas.microsoft.com/office/powerpoint/2010/main" val="300004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think that this was some type of shenanigans where the designer put dark text on a dark background, like some footer text they were trying to make more subtle.</a:t>
            </a:r>
          </a:p>
        </p:txBody>
      </p:sp>
      <p:sp>
        <p:nvSpPr>
          <p:cNvPr id="4" name="Slide Number Placeholder 3"/>
          <p:cNvSpPr>
            <a:spLocks noGrp="1"/>
          </p:cNvSpPr>
          <p:nvPr>
            <p:ph type="sldNum" sz="quarter" idx="5"/>
          </p:nvPr>
        </p:nvSpPr>
        <p:spPr/>
        <p:txBody>
          <a:bodyPr/>
          <a:lstStyle/>
          <a:p>
            <a:fld id="{767B0AE9-C8D1-4BFC-A2AC-BF3A929F8242}" type="slidenum">
              <a:rPr lang="en-US" smtClean="0"/>
              <a:t>5</a:t>
            </a:fld>
            <a:endParaRPr lang="en-US"/>
          </a:p>
        </p:txBody>
      </p:sp>
    </p:spTree>
    <p:extLst>
      <p:ext uri="{BB962C8B-B14F-4D97-AF65-F5344CB8AC3E}">
        <p14:creationId xmlns:p14="http://schemas.microsoft.com/office/powerpoint/2010/main" val="2806996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media query integrates with user settings—on the OS or otherwise—as to the contrast between foregrounds and backgrounds in the UI. For example, on MacOS, “increase contrast” in light mode makes text and borders on the operating system darker, to stand out more from the background.</a:t>
            </a:r>
          </a:p>
        </p:txBody>
      </p:sp>
      <p:sp>
        <p:nvSpPr>
          <p:cNvPr id="4" name="Slide Number Placeholder 3"/>
          <p:cNvSpPr>
            <a:spLocks noGrp="1"/>
          </p:cNvSpPr>
          <p:nvPr>
            <p:ph type="sldNum" sz="quarter" idx="5"/>
          </p:nvPr>
        </p:nvSpPr>
        <p:spPr/>
        <p:txBody>
          <a:bodyPr/>
          <a:lstStyle/>
          <a:p>
            <a:fld id="{767B0AE9-C8D1-4BFC-A2AC-BF3A929F8242}" type="slidenum">
              <a:rPr lang="en-US" smtClean="0"/>
              <a:t>50</a:t>
            </a:fld>
            <a:endParaRPr lang="en-US"/>
          </a:p>
        </p:txBody>
      </p:sp>
    </p:spTree>
    <p:extLst>
      <p:ext uri="{BB962C8B-B14F-4D97-AF65-F5344CB8AC3E}">
        <p14:creationId xmlns:p14="http://schemas.microsoft.com/office/powerpoint/2010/main" val="7748005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standard is a little further out than the others, as its syntax is still under discussion. Currently the available values are no-preference, high, and low.</a:t>
            </a:r>
          </a:p>
        </p:txBody>
      </p:sp>
      <p:sp>
        <p:nvSpPr>
          <p:cNvPr id="4" name="Slide Number Placeholder 3"/>
          <p:cNvSpPr>
            <a:spLocks noGrp="1"/>
          </p:cNvSpPr>
          <p:nvPr>
            <p:ph type="sldNum" sz="quarter" idx="5"/>
          </p:nvPr>
        </p:nvSpPr>
        <p:spPr/>
        <p:txBody>
          <a:bodyPr/>
          <a:lstStyle/>
          <a:p>
            <a:fld id="{767B0AE9-C8D1-4BFC-A2AC-BF3A929F8242}" type="slidenum">
              <a:rPr lang="en-US" smtClean="0"/>
              <a:t>51</a:t>
            </a:fld>
            <a:endParaRPr lang="en-US"/>
          </a:p>
        </p:txBody>
      </p:sp>
    </p:spTree>
    <p:extLst>
      <p:ext uri="{BB962C8B-B14F-4D97-AF65-F5344CB8AC3E}">
        <p14:creationId xmlns:p14="http://schemas.microsoft.com/office/powerpoint/2010/main" val="395632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some folks wondered if this really aligned with the way current OS-level contrast settings work. Should we modify the keywords? Change to numeric values? For this reason, we won’t dwell too much on this media query today, as the guidance might change.</a:t>
            </a:r>
          </a:p>
        </p:txBody>
      </p:sp>
      <p:sp>
        <p:nvSpPr>
          <p:cNvPr id="4" name="Slide Number Placeholder 3"/>
          <p:cNvSpPr>
            <a:spLocks noGrp="1"/>
          </p:cNvSpPr>
          <p:nvPr>
            <p:ph type="sldNum" sz="quarter" idx="5"/>
          </p:nvPr>
        </p:nvSpPr>
        <p:spPr/>
        <p:txBody>
          <a:bodyPr/>
          <a:lstStyle/>
          <a:p>
            <a:fld id="{767B0AE9-C8D1-4BFC-A2AC-BF3A929F8242}" type="slidenum">
              <a:rPr lang="en-US" smtClean="0"/>
              <a:t>52</a:t>
            </a:fld>
            <a:endParaRPr lang="en-US"/>
          </a:p>
        </p:txBody>
      </p:sp>
    </p:spTree>
    <p:extLst>
      <p:ext uri="{BB962C8B-B14F-4D97-AF65-F5344CB8AC3E}">
        <p14:creationId xmlns:p14="http://schemas.microsoft.com/office/powerpoint/2010/main" val="3439253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when it’s available in the future, web developers should focus on adjusting text, non-decorative icons or imagery, backgrounds and decorations on interactive elements, and other design elements important to understanding relationships.</a:t>
            </a:r>
          </a:p>
        </p:txBody>
      </p:sp>
      <p:sp>
        <p:nvSpPr>
          <p:cNvPr id="4" name="Slide Number Placeholder 3"/>
          <p:cNvSpPr>
            <a:spLocks noGrp="1"/>
          </p:cNvSpPr>
          <p:nvPr>
            <p:ph type="sldNum" sz="quarter" idx="5"/>
          </p:nvPr>
        </p:nvSpPr>
        <p:spPr/>
        <p:txBody>
          <a:bodyPr/>
          <a:lstStyle/>
          <a:p>
            <a:fld id="{767B0AE9-C8D1-4BFC-A2AC-BF3A929F8242}" type="slidenum">
              <a:rPr lang="en-US" smtClean="0"/>
              <a:t>53</a:t>
            </a:fld>
            <a:endParaRPr lang="en-US"/>
          </a:p>
        </p:txBody>
      </p:sp>
    </p:spTree>
    <p:extLst>
      <p:ext uri="{BB962C8B-B14F-4D97-AF65-F5344CB8AC3E}">
        <p14:creationId xmlns:p14="http://schemas.microsoft.com/office/powerpoint/2010/main" val="2745426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some folks, a slight adjustment to contrast or an art-directed color scheme doesn't quite meet their needs for legibility. Instead, they might prefer or require UI rendered in exactly the colors of their choosing. This is where forced color modes come in.</a:t>
            </a:r>
          </a:p>
        </p:txBody>
      </p:sp>
      <p:sp>
        <p:nvSpPr>
          <p:cNvPr id="4" name="Slide Number Placeholder 3"/>
          <p:cNvSpPr>
            <a:spLocks noGrp="1"/>
          </p:cNvSpPr>
          <p:nvPr>
            <p:ph type="sldNum" sz="quarter" idx="5"/>
          </p:nvPr>
        </p:nvSpPr>
        <p:spPr/>
        <p:txBody>
          <a:bodyPr/>
          <a:lstStyle/>
          <a:p>
            <a:fld id="{767B0AE9-C8D1-4BFC-A2AC-BF3A929F8242}" type="slidenum">
              <a:rPr lang="en-US" smtClean="0"/>
              <a:t>54</a:t>
            </a:fld>
            <a:endParaRPr lang="en-US"/>
          </a:p>
        </p:txBody>
      </p:sp>
    </p:spTree>
    <p:extLst>
      <p:ext uri="{BB962C8B-B14F-4D97-AF65-F5344CB8AC3E}">
        <p14:creationId xmlns:p14="http://schemas.microsoft.com/office/powerpoint/2010/main" val="2973107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Standards around forced colors are heavily influenced by the Windows High Contrast feature shown earlier, as well as prior art used to style for this mode in IE and Microsoft Edge.</a:t>
            </a:r>
          </a:p>
        </p:txBody>
      </p:sp>
      <p:sp>
        <p:nvSpPr>
          <p:cNvPr id="4" name="Slide Number Placeholder 3"/>
          <p:cNvSpPr>
            <a:spLocks noGrp="1"/>
          </p:cNvSpPr>
          <p:nvPr>
            <p:ph type="sldNum" sz="quarter" idx="5"/>
          </p:nvPr>
        </p:nvSpPr>
        <p:spPr/>
        <p:txBody>
          <a:bodyPr/>
          <a:lstStyle/>
          <a:p>
            <a:fld id="{767B0AE9-C8D1-4BFC-A2AC-BF3A929F8242}" type="slidenum">
              <a:rPr lang="en-US" smtClean="0"/>
              <a:t>55</a:t>
            </a:fld>
            <a:endParaRPr lang="en-US"/>
          </a:p>
        </p:txBody>
      </p:sp>
    </p:spTree>
    <p:extLst>
      <p:ext uri="{BB962C8B-B14F-4D97-AF65-F5344CB8AC3E}">
        <p14:creationId xmlns:p14="http://schemas.microsoft.com/office/powerpoint/2010/main" val="1436312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should be noted that Windows High Contrast is somewhat of a misnomer. While the in-box themes are certainly the most popular and guarantee high contrast, users can adjust these colors to anything they want. This can be helpful if someone needs colors that are a bit more differentiated from each other, or if they actually need UI to render with SOFTER contrast. No matter their reason for using High Contrast, this is far and away one of the most popular Ease of Access features on Windows—last time we checked, used on 4% of active devices. That represents millions of people!</a:t>
            </a:r>
          </a:p>
        </p:txBody>
      </p:sp>
      <p:sp>
        <p:nvSpPr>
          <p:cNvPr id="4" name="Slide Number Placeholder 3"/>
          <p:cNvSpPr>
            <a:spLocks noGrp="1"/>
          </p:cNvSpPr>
          <p:nvPr>
            <p:ph type="sldNum" sz="quarter" idx="5"/>
          </p:nvPr>
        </p:nvSpPr>
        <p:spPr/>
        <p:txBody>
          <a:bodyPr/>
          <a:lstStyle/>
          <a:p>
            <a:fld id="{767B0AE9-C8D1-4BFC-A2AC-BF3A929F8242}" type="slidenum">
              <a:rPr lang="en-US" smtClean="0"/>
              <a:t>56</a:t>
            </a:fld>
            <a:endParaRPr lang="en-US"/>
          </a:p>
        </p:txBody>
      </p:sp>
    </p:spTree>
    <p:extLst>
      <p:ext uri="{BB962C8B-B14F-4D97-AF65-F5344CB8AC3E}">
        <p14:creationId xmlns:p14="http://schemas.microsoft.com/office/powerpoint/2010/main" val="1639723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OS setting may provide the information needed to implement forced color modes, but it’s up to individual apps to apply these colors in a semantic fashion to their UI. This means that the browser rendering engine is directly responsible for applying the user’s colors to web content. It also means that the browser can provide its own forced color modes separately from the OS; for example, Firefox currently offers some in-browser forced color settings. Let’s take a look at our example page in a forced color mode with the new standards.</a:t>
            </a:r>
          </a:p>
        </p:txBody>
      </p:sp>
      <p:sp>
        <p:nvSpPr>
          <p:cNvPr id="4" name="Slide Number Placeholder 3"/>
          <p:cNvSpPr>
            <a:spLocks noGrp="1"/>
          </p:cNvSpPr>
          <p:nvPr>
            <p:ph type="sldNum" sz="quarter" idx="5"/>
          </p:nvPr>
        </p:nvSpPr>
        <p:spPr/>
        <p:txBody>
          <a:bodyPr/>
          <a:lstStyle/>
          <a:p>
            <a:fld id="{767B0AE9-C8D1-4BFC-A2AC-BF3A929F8242}" type="slidenum">
              <a:rPr lang="en-US" smtClean="0"/>
              <a:t>57</a:t>
            </a:fld>
            <a:endParaRPr lang="en-US"/>
          </a:p>
        </p:txBody>
      </p:sp>
    </p:spTree>
    <p:extLst>
      <p:ext uri="{BB962C8B-B14F-4D97-AF65-F5344CB8AC3E}">
        <p14:creationId xmlns:p14="http://schemas.microsoft.com/office/powerpoint/2010/main" val="30093018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We’ve currently set the machine to a High Contrast Black theme…</a:t>
            </a:r>
          </a:p>
        </p:txBody>
      </p:sp>
      <p:sp>
        <p:nvSpPr>
          <p:cNvPr id="4" name="Slide Number Placeholder 3"/>
          <p:cNvSpPr>
            <a:spLocks noGrp="1"/>
          </p:cNvSpPr>
          <p:nvPr>
            <p:ph type="sldNum" sz="quarter" idx="5"/>
          </p:nvPr>
        </p:nvSpPr>
        <p:spPr/>
        <p:txBody>
          <a:bodyPr/>
          <a:lstStyle/>
          <a:p>
            <a:fld id="{767B0AE9-C8D1-4BFC-A2AC-BF3A929F8242}" type="slidenum">
              <a:rPr lang="en-US" smtClean="0"/>
              <a:t>58</a:t>
            </a:fld>
            <a:endParaRPr lang="en-US"/>
          </a:p>
        </p:txBody>
      </p:sp>
    </p:spTree>
    <p:extLst>
      <p:ext uri="{BB962C8B-B14F-4D97-AF65-F5344CB8AC3E}">
        <p14:creationId xmlns:p14="http://schemas.microsoft.com/office/powerpoint/2010/main" val="793964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without doing any work on the web development end, you can see that our page automatically picked up the colors. The rendering engine has applied these semantically: regular text gets the text color, while links are rendered in their own color from the palette.</a:t>
            </a:r>
          </a:p>
        </p:txBody>
      </p:sp>
      <p:sp>
        <p:nvSpPr>
          <p:cNvPr id="4" name="Slide Number Placeholder 3"/>
          <p:cNvSpPr>
            <a:spLocks noGrp="1"/>
          </p:cNvSpPr>
          <p:nvPr>
            <p:ph type="sldNum" sz="quarter" idx="5"/>
          </p:nvPr>
        </p:nvSpPr>
        <p:spPr/>
        <p:txBody>
          <a:bodyPr/>
          <a:lstStyle/>
          <a:p>
            <a:fld id="{767B0AE9-C8D1-4BFC-A2AC-BF3A929F8242}" type="slidenum">
              <a:rPr lang="en-US" smtClean="0"/>
              <a:t>59</a:t>
            </a:fld>
            <a:endParaRPr lang="en-US"/>
          </a:p>
        </p:txBody>
      </p:sp>
    </p:spTree>
    <p:extLst>
      <p:ext uri="{BB962C8B-B14F-4D97-AF65-F5344CB8AC3E}">
        <p14:creationId xmlns:p14="http://schemas.microsoft.com/office/powerpoint/2010/main" val="49817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actually, the participant was referring to black text on a white background. You cannot have a higher foreground-background contrast ratio than this. And still, that person’s eyes were picking up on the blue light, and they had trouble reading the text.</a:t>
            </a:r>
          </a:p>
        </p:txBody>
      </p:sp>
      <p:sp>
        <p:nvSpPr>
          <p:cNvPr id="4" name="Slide Number Placeholder 3"/>
          <p:cNvSpPr>
            <a:spLocks noGrp="1"/>
          </p:cNvSpPr>
          <p:nvPr>
            <p:ph type="sldNum" sz="quarter" idx="5"/>
          </p:nvPr>
        </p:nvSpPr>
        <p:spPr/>
        <p:txBody>
          <a:bodyPr/>
          <a:lstStyle/>
          <a:p>
            <a:fld id="{767B0AE9-C8D1-4BFC-A2AC-BF3A929F8242}" type="slidenum">
              <a:rPr lang="en-US" smtClean="0"/>
              <a:t>6</a:t>
            </a:fld>
            <a:endParaRPr lang="en-US"/>
          </a:p>
        </p:txBody>
      </p:sp>
    </p:spTree>
    <p:extLst>
      <p:ext uri="{BB962C8B-B14F-4D97-AF65-F5344CB8AC3E}">
        <p14:creationId xmlns:p14="http://schemas.microsoft.com/office/powerpoint/2010/main" val="946824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colors are shifted throughout the page…</a:t>
            </a:r>
          </a:p>
        </p:txBody>
      </p:sp>
      <p:sp>
        <p:nvSpPr>
          <p:cNvPr id="4" name="Slide Number Placeholder 3"/>
          <p:cNvSpPr>
            <a:spLocks noGrp="1"/>
          </p:cNvSpPr>
          <p:nvPr>
            <p:ph type="sldNum" sz="quarter" idx="5"/>
          </p:nvPr>
        </p:nvSpPr>
        <p:spPr/>
        <p:txBody>
          <a:bodyPr/>
          <a:lstStyle/>
          <a:p>
            <a:fld id="{767B0AE9-C8D1-4BFC-A2AC-BF3A929F8242}" type="slidenum">
              <a:rPr lang="en-US" smtClean="0"/>
              <a:t>60</a:t>
            </a:fld>
            <a:endParaRPr lang="en-US"/>
          </a:p>
        </p:txBody>
      </p:sp>
    </p:spTree>
    <p:extLst>
      <p:ext uri="{BB962C8B-B14F-4D97-AF65-F5344CB8AC3E}">
        <p14:creationId xmlns:p14="http://schemas.microsoft.com/office/powerpoint/2010/main" val="3823204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61</a:t>
            </a:fld>
            <a:endParaRPr lang="en-US"/>
          </a:p>
        </p:txBody>
      </p:sp>
    </p:spTree>
    <p:extLst>
      <p:ext uri="{BB962C8B-B14F-4D97-AF65-F5344CB8AC3E}">
        <p14:creationId xmlns:p14="http://schemas.microsoft.com/office/powerpoint/2010/main" val="3465770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…including native form controls.</a:t>
            </a:r>
          </a:p>
        </p:txBody>
      </p:sp>
      <p:sp>
        <p:nvSpPr>
          <p:cNvPr id="4" name="Slide Number Placeholder 3"/>
          <p:cNvSpPr>
            <a:spLocks noGrp="1"/>
          </p:cNvSpPr>
          <p:nvPr>
            <p:ph type="sldNum" sz="quarter" idx="5"/>
          </p:nvPr>
        </p:nvSpPr>
        <p:spPr/>
        <p:txBody>
          <a:bodyPr/>
          <a:lstStyle/>
          <a:p>
            <a:fld id="{767B0AE9-C8D1-4BFC-A2AC-BF3A929F8242}" type="slidenum">
              <a:rPr lang="en-US" smtClean="0"/>
              <a:t>62</a:t>
            </a:fld>
            <a:endParaRPr lang="en-US"/>
          </a:p>
        </p:txBody>
      </p:sp>
    </p:spTree>
    <p:extLst>
      <p:ext uri="{BB962C8B-B14F-4D97-AF65-F5344CB8AC3E}">
        <p14:creationId xmlns:p14="http://schemas.microsoft.com/office/powerpoint/2010/main" val="33729091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explore how this works under the hood.</a:t>
            </a:r>
          </a:p>
        </p:txBody>
      </p:sp>
      <p:sp>
        <p:nvSpPr>
          <p:cNvPr id="4" name="Slide Number Placeholder 3"/>
          <p:cNvSpPr>
            <a:spLocks noGrp="1"/>
          </p:cNvSpPr>
          <p:nvPr>
            <p:ph type="sldNum" sz="quarter" idx="5"/>
          </p:nvPr>
        </p:nvSpPr>
        <p:spPr/>
        <p:txBody>
          <a:bodyPr/>
          <a:lstStyle/>
          <a:p>
            <a:fld id="{767B0AE9-C8D1-4BFC-A2AC-BF3A929F8242}" type="slidenum">
              <a:rPr lang="en-US" smtClean="0"/>
              <a:t>63</a:t>
            </a:fld>
            <a:endParaRPr lang="en-US"/>
          </a:p>
        </p:txBody>
      </p:sp>
    </p:spTree>
    <p:extLst>
      <p:ext uri="{BB962C8B-B14F-4D97-AF65-F5344CB8AC3E}">
        <p14:creationId xmlns:p14="http://schemas.microsoft.com/office/powerpoint/2010/main" val="199159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rendering engine first reverts the values of some CSS properties. This rolls back styles for properties related to color, as well as properties that could interfere with legibility. For example, box-shadow and text-shadow can make edges harder to discern, or can overlap over other elements.</a:t>
            </a:r>
          </a:p>
        </p:txBody>
      </p:sp>
      <p:sp>
        <p:nvSpPr>
          <p:cNvPr id="4" name="Slide Number Placeholder 3"/>
          <p:cNvSpPr>
            <a:spLocks noGrp="1"/>
          </p:cNvSpPr>
          <p:nvPr>
            <p:ph type="sldNum" sz="quarter" idx="5"/>
          </p:nvPr>
        </p:nvSpPr>
        <p:spPr/>
        <p:txBody>
          <a:bodyPr/>
          <a:lstStyle/>
          <a:p>
            <a:fld id="{767B0AE9-C8D1-4BFC-A2AC-BF3A929F8242}" type="slidenum">
              <a:rPr lang="en-US" smtClean="0"/>
              <a:t>64</a:t>
            </a:fld>
            <a:endParaRPr lang="en-US"/>
          </a:p>
        </p:txBody>
      </p:sp>
    </p:spTree>
    <p:extLst>
      <p:ext uri="{BB962C8B-B14F-4D97-AF65-F5344CB8AC3E}">
        <p14:creationId xmlns:p14="http://schemas.microsoft.com/office/powerpoint/2010/main" val="173641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the rendering engine supplies its own user agent stylesheet, where various elements are themed with the user’s system colors.</a:t>
            </a:r>
          </a:p>
        </p:txBody>
      </p:sp>
      <p:sp>
        <p:nvSpPr>
          <p:cNvPr id="4" name="Slide Number Placeholder 3"/>
          <p:cNvSpPr>
            <a:spLocks noGrp="1"/>
          </p:cNvSpPr>
          <p:nvPr>
            <p:ph type="sldNum" sz="quarter" idx="5"/>
          </p:nvPr>
        </p:nvSpPr>
        <p:spPr/>
        <p:txBody>
          <a:bodyPr/>
          <a:lstStyle/>
          <a:p>
            <a:fld id="{767B0AE9-C8D1-4BFC-A2AC-BF3A929F8242}" type="slidenum">
              <a:rPr lang="en-US" smtClean="0"/>
              <a:t>65</a:t>
            </a:fld>
            <a:endParaRPr lang="en-US"/>
          </a:p>
        </p:txBody>
      </p:sp>
    </p:spTree>
    <p:extLst>
      <p:ext uri="{BB962C8B-B14F-4D97-AF65-F5344CB8AC3E}">
        <p14:creationId xmlns:p14="http://schemas.microsoft.com/office/powerpoint/2010/main" val="2480242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Returning to our reverted properties, what’s important to note here as web developers is that if you use a reverted property to denote state, such as box-shadow, you may need to make some adjustments when your content is rendered in a forced color mode.</a:t>
            </a:r>
          </a:p>
        </p:txBody>
      </p:sp>
      <p:sp>
        <p:nvSpPr>
          <p:cNvPr id="4" name="Slide Number Placeholder 3"/>
          <p:cNvSpPr>
            <a:spLocks noGrp="1"/>
          </p:cNvSpPr>
          <p:nvPr>
            <p:ph type="sldNum" sz="quarter" idx="5"/>
          </p:nvPr>
        </p:nvSpPr>
        <p:spPr/>
        <p:txBody>
          <a:bodyPr/>
          <a:lstStyle/>
          <a:p>
            <a:fld id="{767B0AE9-C8D1-4BFC-A2AC-BF3A929F8242}" type="slidenum">
              <a:rPr lang="en-US" smtClean="0"/>
              <a:t>66</a:t>
            </a:fld>
            <a:endParaRPr lang="en-US"/>
          </a:p>
        </p:txBody>
      </p:sp>
    </p:spTree>
    <p:extLst>
      <p:ext uri="{BB962C8B-B14F-4D97-AF65-F5344CB8AC3E}">
        <p14:creationId xmlns:p14="http://schemas.microsoft.com/office/powerpoint/2010/main" val="2710279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interesting point to call out is that background-image is only reverted in user interactive controls, excluding buttons.</a:t>
            </a:r>
          </a:p>
        </p:txBody>
      </p:sp>
      <p:sp>
        <p:nvSpPr>
          <p:cNvPr id="4" name="Slide Number Placeholder 3"/>
          <p:cNvSpPr>
            <a:spLocks noGrp="1"/>
          </p:cNvSpPr>
          <p:nvPr>
            <p:ph type="sldNum" sz="quarter" idx="5"/>
          </p:nvPr>
        </p:nvSpPr>
        <p:spPr/>
        <p:txBody>
          <a:bodyPr/>
          <a:lstStyle/>
          <a:p>
            <a:fld id="{767B0AE9-C8D1-4BFC-A2AC-BF3A929F8242}" type="slidenum">
              <a:rPr lang="en-US" smtClean="0"/>
              <a:t>67</a:t>
            </a:fld>
            <a:endParaRPr lang="en-US"/>
          </a:p>
        </p:txBody>
      </p:sp>
    </p:spTree>
    <p:extLst>
      <p:ext uri="{BB962C8B-B14F-4D97-AF65-F5344CB8AC3E}">
        <p14:creationId xmlns:p14="http://schemas.microsoft.com/office/powerpoint/2010/main" val="12343187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not globally revert background-image? In historical implementations that remove background-images, this causes issues when CSS is used to display content images. Check out this feed of photos, for example. Let the record show, there are no images visible in this screenshot. Web developers have taken this approach for various different reasons—in this case it was a historical performance trick—so we need to make sure sure people can view this content.</a:t>
            </a:r>
          </a:p>
        </p:txBody>
      </p:sp>
      <p:sp>
        <p:nvSpPr>
          <p:cNvPr id="4" name="Slide Number Placeholder 3"/>
          <p:cNvSpPr>
            <a:spLocks noGrp="1"/>
          </p:cNvSpPr>
          <p:nvPr>
            <p:ph type="sldNum" sz="quarter" idx="5"/>
          </p:nvPr>
        </p:nvSpPr>
        <p:spPr/>
        <p:txBody>
          <a:bodyPr/>
          <a:lstStyle/>
          <a:p>
            <a:fld id="{767B0AE9-C8D1-4BFC-A2AC-BF3A929F8242}" type="slidenum">
              <a:rPr lang="en-US" smtClean="0"/>
              <a:t>68</a:t>
            </a:fld>
            <a:endParaRPr lang="en-US"/>
          </a:p>
        </p:txBody>
      </p:sp>
    </p:spTree>
    <p:extLst>
      <p:ext uri="{BB962C8B-B14F-4D97-AF65-F5344CB8AC3E}">
        <p14:creationId xmlns:p14="http://schemas.microsoft.com/office/powerpoint/2010/main" val="2918892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show background images and guarantee legibility of text layered on top of these images? The solution we came up with in </a:t>
            </a:r>
            <a:r>
              <a:rPr lang="en-US" err="1"/>
              <a:t>EdgeHTML</a:t>
            </a:r>
            <a:r>
              <a:rPr lang="en-US"/>
              <a:t>, and which is now part of the standard, is to render text backplates behind runs of text in forced color modes. No matter what the text is layered on top of, users will be able to read it in their preferred color scheme.</a:t>
            </a:r>
          </a:p>
          <a:p>
            <a:endParaRPr lang="en-US"/>
          </a:p>
          <a:p>
            <a:r>
              <a:rPr lang="en-US"/>
              <a:t>Future standards may unlock the ability to tweak backplate styling; for example, adding the ability to change the border radius.</a:t>
            </a:r>
          </a:p>
        </p:txBody>
      </p:sp>
      <p:sp>
        <p:nvSpPr>
          <p:cNvPr id="4" name="Slide Number Placeholder 3"/>
          <p:cNvSpPr>
            <a:spLocks noGrp="1"/>
          </p:cNvSpPr>
          <p:nvPr>
            <p:ph type="sldNum" sz="quarter" idx="5"/>
          </p:nvPr>
        </p:nvSpPr>
        <p:spPr/>
        <p:txBody>
          <a:bodyPr/>
          <a:lstStyle/>
          <a:p>
            <a:fld id="{767B0AE9-C8D1-4BFC-A2AC-BF3A929F8242}" type="slidenum">
              <a:rPr lang="en-US" smtClean="0"/>
              <a:t>69</a:t>
            </a:fld>
            <a:endParaRPr lang="en-US"/>
          </a:p>
        </p:txBody>
      </p:sp>
    </p:spTree>
    <p:extLst>
      <p:ext uri="{BB962C8B-B14F-4D97-AF65-F5344CB8AC3E}">
        <p14:creationId xmlns:p14="http://schemas.microsoft.com/office/powerpoint/2010/main" val="1978342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turned on High Contrast with a dark theme, and the participant said “that’s much better!” This is the same exact contrast ratio, but in a color scheme that was easier for this particular individual to read.</a:t>
            </a:r>
          </a:p>
        </p:txBody>
      </p:sp>
      <p:sp>
        <p:nvSpPr>
          <p:cNvPr id="4" name="Slide Number Placeholder 3"/>
          <p:cNvSpPr>
            <a:spLocks noGrp="1"/>
          </p:cNvSpPr>
          <p:nvPr>
            <p:ph type="sldNum" sz="quarter" idx="5"/>
          </p:nvPr>
        </p:nvSpPr>
        <p:spPr/>
        <p:txBody>
          <a:bodyPr/>
          <a:lstStyle/>
          <a:p>
            <a:fld id="{767B0AE9-C8D1-4BFC-A2AC-BF3A929F8242}" type="slidenum">
              <a:rPr lang="en-US" smtClean="0"/>
              <a:t>7</a:t>
            </a:fld>
            <a:endParaRPr lang="en-US"/>
          </a:p>
        </p:txBody>
      </p:sp>
    </p:spTree>
    <p:extLst>
      <p:ext uri="{BB962C8B-B14F-4D97-AF65-F5344CB8AC3E}">
        <p14:creationId xmlns:p14="http://schemas.microsoft.com/office/powerpoint/2010/main" val="25289750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detail in standard implementations is that prefers-color-scheme also evaluates properly in forced color modes. The rendering engine uses the Canvas color, or page background color, to determine if the color scheme is light or dark. It then evaluates prefers-color-scheme media queries accordingly. Here, our gradients are rendering in the styles we’ve set from within prefers-color-scheme: dark.</a:t>
            </a:r>
          </a:p>
        </p:txBody>
      </p:sp>
      <p:sp>
        <p:nvSpPr>
          <p:cNvPr id="4" name="Slide Number Placeholder 3"/>
          <p:cNvSpPr>
            <a:spLocks noGrp="1"/>
          </p:cNvSpPr>
          <p:nvPr>
            <p:ph type="sldNum" sz="quarter" idx="5"/>
          </p:nvPr>
        </p:nvSpPr>
        <p:spPr/>
        <p:txBody>
          <a:bodyPr/>
          <a:lstStyle/>
          <a:p>
            <a:fld id="{767B0AE9-C8D1-4BFC-A2AC-BF3A929F8242}" type="slidenum">
              <a:rPr lang="en-US" smtClean="0"/>
              <a:t>70</a:t>
            </a:fld>
            <a:endParaRPr lang="en-US"/>
          </a:p>
        </p:txBody>
      </p:sp>
    </p:spTree>
    <p:extLst>
      <p:ext uri="{BB962C8B-B14F-4D97-AF65-F5344CB8AC3E}">
        <p14:creationId xmlns:p14="http://schemas.microsoft.com/office/powerpoint/2010/main" val="2946424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SVGs can contain complex content, and so as rendering engines we can’t really guess at how these should be rendered. The only parts of SVG that have forced colors applied are &lt;text&gt; elements, and &lt;</a:t>
            </a:r>
            <a:r>
              <a:rPr lang="en-US" err="1"/>
              <a:t>foreignObject</a:t>
            </a:r>
            <a:r>
              <a:rPr lang="en-US"/>
              <a:t>&gt;s (which embed HTML elements within SVG). Funnily enough, this is actually why our logo SVG is picking up the right system link color. We previously set the strokes and fills to </a:t>
            </a:r>
            <a:r>
              <a:rPr lang="en-US" err="1"/>
              <a:t>currentColor</a:t>
            </a:r>
            <a:r>
              <a:rPr lang="en-US"/>
              <a:t>, which tells the logo to inherit the color from the parent link, or in this case, the system link color!</a:t>
            </a:r>
          </a:p>
        </p:txBody>
      </p:sp>
      <p:sp>
        <p:nvSpPr>
          <p:cNvPr id="4" name="Slide Number Placeholder 3"/>
          <p:cNvSpPr>
            <a:spLocks noGrp="1"/>
          </p:cNvSpPr>
          <p:nvPr>
            <p:ph type="sldNum" sz="quarter" idx="5"/>
          </p:nvPr>
        </p:nvSpPr>
        <p:spPr/>
        <p:txBody>
          <a:bodyPr/>
          <a:lstStyle/>
          <a:p>
            <a:fld id="{767B0AE9-C8D1-4BFC-A2AC-BF3A929F8242}" type="slidenum">
              <a:rPr lang="en-US" smtClean="0"/>
              <a:t>71</a:t>
            </a:fld>
            <a:endParaRPr lang="en-US"/>
          </a:p>
        </p:txBody>
      </p:sp>
    </p:spTree>
    <p:extLst>
      <p:ext uri="{BB962C8B-B14F-4D97-AF65-F5344CB8AC3E}">
        <p14:creationId xmlns:p14="http://schemas.microsoft.com/office/powerpoint/2010/main" val="28538221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Rendering engines can get most of the way there by applying reasonable defaults semantically to web content. But the people who work on individual sites know the needs of their content best. Web </a:t>
            </a:r>
            <a:r>
              <a:rPr lang="en-US" err="1"/>
              <a:t>devs</a:t>
            </a:r>
            <a:r>
              <a:rPr lang="en-US"/>
              <a:t> can apply content-specific knowledge to tailor the forced colors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72</a:t>
            </a:fld>
            <a:endParaRPr lang="en-US"/>
          </a:p>
        </p:txBody>
      </p:sp>
    </p:spTree>
    <p:extLst>
      <p:ext uri="{BB962C8B-B14F-4D97-AF65-F5344CB8AC3E}">
        <p14:creationId xmlns:p14="http://schemas.microsoft.com/office/powerpoint/2010/main" val="22084041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Alright so! You may have noticed that when we flipped into a forced color mode, we lost some detail in the palette of this style profile. That’s because we used background-color to supply the color swatches. We could switch to using images, or we could manage this component ourselves.</a:t>
            </a:r>
          </a:p>
        </p:txBody>
      </p:sp>
      <p:sp>
        <p:nvSpPr>
          <p:cNvPr id="4" name="Slide Number Placeholder 3"/>
          <p:cNvSpPr>
            <a:spLocks noGrp="1"/>
          </p:cNvSpPr>
          <p:nvPr>
            <p:ph type="sldNum" sz="quarter" idx="5"/>
          </p:nvPr>
        </p:nvSpPr>
        <p:spPr/>
        <p:txBody>
          <a:bodyPr/>
          <a:lstStyle/>
          <a:p>
            <a:fld id="{767B0AE9-C8D1-4BFC-A2AC-BF3A929F8242}" type="slidenum">
              <a:rPr lang="en-US" smtClean="0"/>
              <a:t>73</a:t>
            </a:fld>
            <a:endParaRPr lang="en-US"/>
          </a:p>
        </p:txBody>
      </p:sp>
    </p:spTree>
    <p:extLst>
      <p:ext uri="{BB962C8B-B14F-4D97-AF65-F5344CB8AC3E}">
        <p14:creationId xmlns:p14="http://schemas.microsoft.com/office/powerpoint/2010/main" val="3021103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review our requirements in forced color modes for this component.</a:t>
            </a:r>
          </a:p>
          <a:p>
            <a:endParaRPr lang="en-US"/>
          </a:p>
          <a:p>
            <a:r>
              <a:rPr lang="en-US"/>
              <a:t>We want to:</a:t>
            </a:r>
          </a:p>
          <a:p>
            <a:endParaRPr lang="en-US"/>
          </a:p>
          <a:p>
            <a:pPr marL="228600" indent="-228600">
              <a:buAutoNum type="arabicPeriod"/>
            </a:pPr>
            <a:r>
              <a:rPr lang="en-US"/>
              <a:t>Retain the color swatch. </a:t>
            </a:r>
          </a:p>
          <a:p>
            <a:pPr marL="228600" indent="-228600">
              <a:buAutoNum type="arabicPeriod"/>
            </a:pPr>
            <a:r>
              <a:rPr lang="en-US"/>
              <a:t>Prevent the swatch from rendering on top of any old background color the user may have chosen, in case it looks a little muddy. So we’ve decided we always want to render that on top of either black or white.</a:t>
            </a:r>
          </a:p>
          <a:p>
            <a:pPr marL="228600" indent="-228600">
              <a:buAutoNum type="arabicPeriod"/>
            </a:pPr>
            <a:r>
              <a:rPr lang="en-US"/>
              <a:t>And preserve the user’s color scheme for text legibility.</a:t>
            </a:r>
          </a:p>
        </p:txBody>
      </p:sp>
      <p:sp>
        <p:nvSpPr>
          <p:cNvPr id="4" name="Slide Number Placeholder 3"/>
          <p:cNvSpPr>
            <a:spLocks noGrp="1"/>
          </p:cNvSpPr>
          <p:nvPr>
            <p:ph type="sldNum" sz="quarter" idx="5"/>
          </p:nvPr>
        </p:nvSpPr>
        <p:spPr/>
        <p:txBody>
          <a:bodyPr/>
          <a:lstStyle/>
          <a:p>
            <a:fld id="{767B0AE9-C8D1-4BFC-A2AC-BF3A929F8242}" type="slidenum">
              <a:rPr lang="en-US" smtClean="0"/>
              <a:t>74</a:t>
            </a:fld>
            <a:endParaRPr lang="en-US"/>
          </a:p>
        </p:txBody>
      </p:sp>
    </p:spTree>
    <p:extLst>
      <p:ext uri="{BB962C8B-B14F-4D97-AF65-F5344CB8AC3E}">
        <p14:creationId xmlns:p14="http://schemas.microsoft.com/office/powerpoint/2010/main" val="30737779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our media query. In browser versions built before these new standards, we’d query for –</a:t>
            </a:r>
            <a:r>
              <a:rPr lang="en-US" err="1"/>
              <a:t>ms</a:t>
            </a:r>
            <a:r>
              <a:rPr lang="en-US"/>
              <a:t>-high-contrast: active</a:t>
            </a:r>
          </a:p>
        </p:txBody>
      </p:sp>
      <p:sp>
        <p:nvSpPr>
          <p:cNvPr id="4" name="Slide Number Placeholder 3"/>
          <p:cNvSpPr>
            <a:spLocks noGrp="1"/>
          </p:cNvSpPr>
          <p:nvPr>
            <p:ph type="sldNum" sz="quarter" idx="5"/>
          </p:nvPr>
        </p:nvSpPr>
        <p:spPr/>
        <p:txBody>
          <a:bodyPr/>
          <a:lstStyle/>
          <a:p>
            <a:fld id="{767B0AE9-C8D1-4BFC-A2AC-BF3A929F8242}" type="slidenum">
              <a:rPr lang="en-US" smtClean="0"/>
              <a:t>75</a:t>
            </a:fld>
            <a:endParaRPr lang="en-US"/>
          </a:p>
        </p:txBody>
      </p:sp>
    </p:spTree>
    <p:extLst>
      <p:ext uri="{BB962C8B-B14F-4D97-AF65-F5344CB8AC3E}">
        <p14:creationId xmlns:p14="http://schemas.microsoft.com/office/powerpoint/2010/main" val="38253237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renamed in web standards for forced-colors, and the value we’re querying for is “active”. The CSS Working Group landed on this name to future-proof the media query, so that web developers can efficiently style for any OS or browser feature which applies forced colors to web content.</a:t>
            </a:r>
          </a:p>
        </p:txBody>
      </p:sp>
      <p:sp>
        <p:nvSpPr>
          <p:cNvPr id="4" name="Slide Number Placeholder 3"/>
          <p:cNvSpPr>
            <a:spLocks noGrp="1"/>
          </p:cNvSpPr>
          <p:nvPr>
            <p:ph type="sldNum" sz="quarter" idx="5"/>
          </p:nvPr>
        </p:nvSpPr>
        <p:spPr/>
        <p:txBody>
          <a:bodyPr/>
          <a:lstStyle/>
          <a:p>
            <a:fld id="{767B0AE9-C8D1-4BFC-A2AC-BF3A929F8242}" type="slidenum">
              <a:rPr lang="en-US" smtClean="0"/>
              <a:t>76</a:t>
            </a:fld>
            <a:endParaRPr lang="en-US"/>
          </a:p>
        </p:txBody>
      </p:sp>
    </p:spTree>
    <p:extLst>
      <p:ext uri="{BB962C8B-B14F-4D97-AF65-F5344CB8AC3E}">
        <p14:creationId xmlns:p14="http://schemas.microsoft.com/office/powerpoint/2010/main" val="3102122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setting up our media query, we’ll want to unset the forced colors from the element. This strategy comes from the –</a:t>
            </a:r>
            <a:r>
              <a:rPr lang="en-US" err="1"/>
              <a:t>ms</a:t>
            </a:r>
            <a:r>
              <a:rPr lang="en-US"/>
              <a:t>-high-contrast-adjust CSS property.</a:t>
            </a:r>
          </a:p>
        </p:txBody>
      </p:sp>
      <p:sp>
        <p:nvSpPr>
          <p:cNvPr id="4" name="Slide Number Placeholder 3"/>
          <p:cNvSpPr>
            <a:spLocks noGrp="1"/>
          </p:cNvSpPr>
          <p:nvPr>
            <p:ph type="sldNum" sz="quarter" idx="5"/>
          </p:nvPr>
        </p:nvSpPr>
        <p:spPr/>
        <p:txBody>
          <a:bodyPr/>
          <a:lstStyle/>
          <a:p>
            <a:fld id="{767B0AE9-C8D1-4BFC-A2AC-BF3A929F8242}" type="slidenum">
              <a:rPr lang="en-US" smtClean="0"/>
              <a:t>77</a:t>
            </a:fld>
            <a:endParaRPr lang="en-US"/>
          </a:p>
        </p:txBody>
      </p:sp>
    </p:spTree>
    <p:extLst>
      <p:ext uri="{BB962C8B-B14F-4D97-AF65-F5344CB8AC3E}">
        <p14:creationId xmlns:p14="http://schemas.microsoft.com/office/powerpoint/2010/main" val="3533710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new standards, forced-color-adjust set to “none” will remove the colors from the component and its children, including all text backplates.</a:t>
            </a:r>
          </a:p>
        </p:txBody>
      </p:sp>
      <p:sp>
        <p:nvSpPr>
          <p:cNvPr id="4" name="Slide Number Placeholder 3"/>
          <p:cNvSpPr>
            <a:spLocks noGrp="1"/>
          </p:cNvSpPr>
          <p:nvPr>
            <p:ph type="sldNum" sz="quarter" idx="5"/>
          </p:nvPr>
        </p:nvSpPr>
        <p:spPr/>
        <p:txBody>
          <a:bodyPr/>
          <a:lstStyle/>
          <a:p>
            <a:fld id="{767B0AE9-C8D1-4BFC-A2AC-BF3A929F8242}" type="slidenum">
              <a:rPr lang="en-US" smtClean="0"/>
              <a:t>78</a:t>
            </a:fld>
            <a:endParaRPr lang="en-US"/>
          </a:p>
        </p:txBody>
      </p:sp>
    </p:spTree>
    <p:extLst>
      <p:ext uri="{BB962C8B-B14F-4D97-AF65-F5344CB8AC3E}">
        <p14:creationId xmlns:p14="http://schemas.microsoft.com/office/powerpoint/2010/main" val="42693288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palette now looks as it did in dark mode.</a:t>
            </a:r>
          </a:p>
        </p:txBody>
      </p:sp>
      <p:sp>
        <p:nvSpPr>
          <p:cNvPr id="4" name="Slide Number Placeholder 3"/>
          <p:cNvSpPr>
            <a:spLocks noGrp="1"/>
          </p:cNvSpPr>
          <p:nvPr>
            <p:ph type="sldNum" sz="quarter" idx="5"/>
          </p:nvPr>
        </p:nvSpPr>
        <p:spPr/>
        <p:txBody>
          <a:bodyPr/>
          <a:lstStyle/>
          <a:p>
            <a:fld id="{767B0AE9-C8D1-4BFC-A2AC-BF3A929F8242}" type="slidenum">
              <a:rPr lang="en-US" smtClean="0"/>
              <a:t>79</a:t>
            </a:fld>
            <a:endParaRPr lang="en-US"/>
          </a:p>
        </p:txBody>
      </p:sp>
    </p:spTree>
    <p:extLst>
      <p:ext uri="{BB962C8B-B14F-4D97-AF65-F5344CB8AC3E}">
        <p14:creationId xmlns:p14="http://schemas.microsoft.com/office/powerpoint/2010/main" val="667664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web design and development, we put a lot of energy into making some One True Design a pleasant and useful experience often for the greatest number of people. But the truth is that our users bring with them individualized needs for color and contrast, which can change by the day or the hour. Maybe someone had a recent injury that makes it hard to look at certain colors. Or they find that lower text contrast makes it easier for them to focus on words. Or maybe they’re trying to finish a major project in the middle of the night without keeping their partner up. How are we supposed to put together one color scheme that simultaneously meets all the many unknown visual needs of our users?</a:t>
            </a:r>
          </a:p>
        </p:txBody>
      </p:sp>
      <p:sp>
        <p:nvSpPr>
          <p:cNvPr id="4" name="Slide Number Placeholder 3"/>
          <p:cNvSpPr>
            <a:spLocks noGrp="1"/>
          </p:cNvSpPr>
          <p:nvPr>
            <p:ph type="sldNum" sz="quarter" idx="5"/>
          </p:nvPr>
        </p:nvSpPr>
        <p:spPr/>
        <p:txBody>
          <a:bodyPr/>
          <a:lstStyle/>
          <a:p>
            <a:fld id="{767B0AE9-C8D1-4BFC-A2AC-BF3A929F8242}" type="slidenum">
              <a:rPr lang="en-US" smtClean="0"/>
              <a:t>8</a:t>
            </a:fld>
            <a:endParaRPr lang="en-US"/>
          </a:p>
        </p:txBody>
      </p:sp>
    </p:spTree>
    <p:extLst>
      <p:ext uri="{BB962C8B-B14F-4D97-AF65-F5344CB8AC3E}">
        <p14:creationId xmlns:p14="http://schemas.microsoft.com/office/powerpoint/2010/main" val="1580151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want to render the background of this component in black. We’re doing this because we don’t want the swatch to render on a random color, but we should NOT try and use static colors to match a user’s theme. This reason why is less obvious when we have a black theme.</a:t>
            </a:r>
          </a:p>
        </p:txBody>
      </p:sp>
      <p:sp>
        <p:nvSpPr>
          <p:cNvPr id="4" name="Slide Number Placeholder 3"/>
          <p:cNvSpPr>
            <a:spLocks noGrp="1"/>
          </p:cNvSpPr>
          <p:nvPr>
            <p:ph type="sldNum" sz="quarter" idx="5"/>
          </p:nvPr>
        </p:nvSpPr>
        <p:spPr/>
        <p:txBody>
          <a:bodyPr/>
          <a:lstStyle/>
          <a:p>
            <a:fld id="{767B0AE9-C8D1-4BFC-A2AC-BF3A929F8242}" type="slidenum">
              <a:rPr lang="en-US" smtClean="0"/>
              <a:t>80</a:t>
            </a:fld>
            <a:endParaRPr lang="en-US"/>
          </a:p>
        </p:txBody>
      </p:sp>
    </p:spTree>
    <p:extLst>
      <p:ext uri="{BB962C8B-B14F-4D97-AF65-F5344CB8AC3E}">
        <p14:creationId xmlns:p14="http://schemas.microsoft.com/office/powerpoint/2010/main" val="36188847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flip this into, say, a purple user color scheme, and you can see that our static color isn’t aware of the user scheme. We want to make sure that the text is in the user’s colors, so in order to do that…</a:t>
            </a:r>
          </a:p>
        </p:txBody>
      </p:sp>
      <p:sp>
        <p:nvSpPr>
          <p:cNvPr id="4" name="Slide Number Placeholder 3"/>
          <p:cNvSpPr>
            <a:spLocks noGrp="1"/>
          </p:cNvSpPr>
          <p:nvPr>
            <p:ph type="sldNum" sz="quarter" idx="5"/>
          </p:nvPr>
        </p:nvSpPr>
        <p:spPr/>
        <p:txBody>
          <a:bodyPr/>
          <a:lstStyle/>
          <a:p>
            <a:fld id="{767B0AE9-C8D1-4BFC-A2AC-BF3A929F8242}" type="slidenum">
              <a:rPr lang="en-US" smtClean="0"/>
              <a:t>81</a:t>
            </a:fld>
            <a:endParaRPr lang="en-US"/>
          </a:p>
        </p:txBody>
      </p:sp>
    </p:spTree>
    <p:extLst>
      <p:ext uri="{BB962C8B-B14F-4D97-AF65-F5344CB8AC3E}">
        <p14:creationId xmlns:p14="http://schemas.microsoft.com/office/powerpoint/2010/main" val="11041082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use system colors to guarantee legibility. We’ll create our own text backplate by setting the background-color to Canvas (page background) and the color to Text.</a:t>
            </a:r>
          </a:p>
        </p:txBody>
      </p:sp>
      <p:sp>
        <p:nvSpPr>
          <p:cNvPr id="4" name="Slide Number Placeholder 3"/>
          <p:cNvSpPr>
            <a:spLocks noGrp="1"/>
          </p:cNvSpPr>
          <p:nvPr>
            <p:ph type="sldNum" sz="quarter" idx="5"/>
          </p:nvPr>
        </p:nvSpPr>
        <p:spPr/>
        <p:txBody>
          <a:bodyPr/>
          <a:lstStyle/>
          <a:p>
            <a:fld id="{767B0AE9-C8D1-4BFC-A2AC-BF3A929F8242}" type="slidenum">
              <a:rPr lang="en-US" smtClean="0"/>
              <a:t>82</a:t>
            </a:fld>
            <a:endParaRPr lang="en-US"/>
          </a:p>
        </p:txBody>
      </p:sp>
    </p:spTree>
    <p:extLst>
      <p:ext uri="{BB962C8B-B14F-4D97-AF65-F5344CB8AC3E}">
        <p14:creationId xmlns:p14="http://schemas.microsoft.com/office/powerpoint/2010/main" val="2283591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CSS system colors that are relevant when Windows High Contrast is active. Besides Text and Canvas, the refreshed standard list includes </a:t>
            </a:r>
            <a:r>
              <a:rPr lang="en-US" err="1"/>
              <a:t>LinkText</a:t>
            </a:r>
            <a:r>
              <a:rPr lang="en-US"/>
              <a:t> for links, </a:t>
            </a:r>
            <a:r>
              <a:rPr lang="en-US" err="1"/>
              <a:t>GrayText</a:t>
            </a:r>
            <a:r>
              <a:rPr lang="en-US"/>
              <a:t> for disabled text, and additional keyword values for selections and buttons.</a:t>
            </a:r>
          </a:p>
          <a:p>
            <a:endParaRPr lang="en-US"/>
          </a:p>
          <a:p>
            <a:r>
              <a:rPr lang="en-US"/>
              <a:t>System colors are an abstraction that make forced color styling much more efficient. You don’t need to manage static colors for each individual visitor who’s using a forced color mode. Instead, you can set your styles with these colors just once, and trust that they’ll be rendered in whatever colors the user has set.</a:t>
            </a:r>
          </a:p>
        </p:txBody>
      </p:sp>
      <p:sp>
        <p:nvSpPr>
          <p:cNvPr id="4" name="Slide Number Placeholder 3"/>
          <p:cNvSpPr>
            <a:spLocks noGrp="1"/>
          </p:cNvSpPr>
          <p:nvPr>
            <p:ph type="sldNum" sz="quarter" idx="5"/>
          </p:nvPr>
        </p:nvSpPr>
        <p:spPr/>
        <p:txBody>
          <a:bodyPr/>
          <a:lstStyle/>
          <a:p>
            <a:fld id="{767B0AE9-C8D1-4BFC-A2AC-BF3A929F8242}" type="slidenum">
              <a:rPr lang="en-US" smtClean="0"/>
              <a:t>83</a:t>
            </a:fld>
            <a:endParaRPr lang="en-US"/>
          </a:p>
        </p:txBody>
      </p:sp>
    </p:spTree>
    <p:extLst>
      <p:ext uri="{BB962C8B-B14F-4D97-AF65-F5344CB8AC3E}">
        <p14:creationId xmlns:p14="http://schemas.microsoft.com/office/powerpoint/2010/main" val="7414624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find the full list of current standardized system colors on the CSS Color draft specification, using the short link aka.ms/system-colors-draft. You’ll notice that there’s more colors on this list—not every operating system will be able to support every standardized system color, so it’s important to test whenever you use these values.</a:t>
            </a:r>
          </a:p>
        </p:txBody>
      </p:sp>
      <p:sp>
        <p:nvSpPr>
          <p:cNvPr id="4" name="Slide Number Placeholder 3"/>
          <p:cNvSpPr>
            <a:spLocks noGrp="1"/>
          </p:cNvSpPr>
          <p:nvPr>
            <p:ph type="sldNum" sz="quarter" idx="5"/>
          </p:nvPr>
        </p:nvSpPr>
        <p:spPr/>
        <p:txBody>
          <a:bodyPr/>
          <a:lstStyle/>
          <a:p>
            <a:fld id="{767B0AE9-C8D1-4BFC-A2AC-BF3A929F8242}" type="slidenum">
              <a:rPr lang="en-US" smtClean="0"/>
              <a:t>84</a:t>
            </a:fld>
            <a:endParaRPr lang="en-US"/>
          </a:p>
        </p:txBody>
      </p:sp>
    </p:spTree>
    <p:extLst>
      <p:ext uri="{BB962C8B-B14F-4D97-AF65-F5344CB8AC3E}">
        <p14:creationId xmlns:p14="http://schemas.microsoft.com/office/powerpoint/2010/main" val="3574253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go back to our component. When the user is in a light forced color scheme, they still get the correct colors for the text, because we used system colors. But our static black background for the component is a bit much, and we want it to always be white in lighter schemes. So to adjust this, we’ll take advantage of the fact that prefers-color-scheme evaluates intelligently in forced color modes. We’ll query for forced-colors: active and prefers-color-scheme: light and update our styles accordingly.</a:t>
            </a:r>
          </a:p>
        </p:txBody>
      </p:sp>
      <p:sp>
        <p:nvSpPr>
          <p:cNvPr id="4" name="Slide Number Placeholder 3"/>
          <p:cNvSpPr>
            <a:spLocks noGrp="1"/>
          </p:cNvSpPr>
          <p:nvPr>
            <p:ph type="sldNum" sz="quarter" idx="5"/>
          </p:nvPr>
        </p:nvSpPr>
        <p:spPr/>
        <p:txBody>
          <a:bodyPr/>
          <a:lstStyle/>
          <a:p>
            <a:fld id="{767B0AE9-C8D1-4BFC-A2AC-BF3A929F8242}" type="slidenum">
              <a:rPr lang="en-US" smtClean="0"/>
              <a:t>85</a:t>
            </a:fld>
            <a:endParaRPr lang="en-US"/>
          </a:p>
        </p:txBody>
      </p:sp>
    </p:spTree>
    <p:extLst>
      <p:ext uri="{BB962C8B-B14F-4D97-AF65-F5344CB8AC3E}">
        <p14:creationId xmlns:p14="http://schemas.microsoft.com/office/powerpoint/2010/main" val="7393724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Elsewhere on our page, we should be careful about using </a:t>
            </a:r>
            <a:r>
              <a:rPr lang="en-US" err="1"/>
              <a:t>shorthands</a:t>
            </a:r>
            <a:r>
              <a:rPr lang="en-US"/>
              <a:t> to remove styles. For example, in this forced color scheme, the button and page background both happen to be black. So setting border: 0 in our base theme means that the user can’t see the bounds of this button when in this forced color mode.</a:t>
            </a:r>
          </a:p>
        </p:txBody>
      </p:sp>
      <p:sp>
        <p:nvSpPr>
          <p:cNvPr id="4" name="Slide Number Placeholder 3"/>
          <p:cNvSpPr>
            <a:spLocks noGrp="1"/>
          </p:cNvSpPr>
          <p:nvPr>
            <p:ph type="sldNum" sz="quarter" idx="5"/>
          </p:nvPr>
        </p:nvSpPr>
        <p:spPr/>
        <p:txBody>
          <a:bodyPr/>
          <a:lstStyle/>
          <a:p>
            <a:fld id="{767B0AE9-C8D1-4BFC-A2AC-BF3A929F8242}" type="slidenum">
              <a:rPr lang="en-US" smtClean="0"/>
              <a:t>86</a:t>
            </a:fld>
            <a:endParaRPr lang="en-US"/>
          </a:p>
        </p:txBody>
      </p:sp>
    </p:spTree>
    <p:extLst>
      <p:ext uri="{BB962C8B-B14F-4D97-AF65-F5344CB8AC3E}">
        <p14:creationId xmlns:p14="http://schemas.microsoft.com/office/powerpoint/2010/main" val="28789368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this to border: 1px solid transparent, and the border is rendered in forced color modes while invisible in the base theme.</a:t>
            </a:r>
          </a:p>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87</a:t>
            </a:fld>
            <a:endParaRPr lang="en-US"/>
          </a:p>
        </p:txBody>
      </p:sp>
    </p:spTree>
    <p:extLst>
      <p:ext uri="{BB962C8B-B14F-4D97-AF65-F5344CB8AC3E}">
        <p14:creationId xmlns:p14="http://schemas.microsoft.com/office/powerpoint/2010/main" val="2466821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additional considerations, browser rendering engines aren’t really in the business of styling defaults based on ARIA roles and properties. The expectation is that if you use ARIA to build out a custom control, you are responsible for maintaining keyboard accessibility and styling as well. This applies in forced color modes as it does in default contexts.</a:t>
            </a:r>
          </a:p>
        </p:txBody>
      </p:sp>
      <p:sp>
        <p:nvSpPr>
          <p:cNvPr id="4" name="Slide Number Placeholder 3"/>
          <p:cNvSpPr>
            <a:spLocks noGrp="1"/>
          </p:cNvSpPr>
          <p:nvPr>
            <p:ph type="sldNum" sz="quarter" idx="5"/>
          </p:nvPr>
        </p:nvSpPr>
        <p:spPr/>
        <p:txBody>
          <a:bodyPr/>
          <a:lstStyle/>
          <a:p>
            <a:fld id="{767B0AE9-C8D1-4BFC-A2AC-BF3A929F8242}" type="slidenum">
              <a:rPr lang="en-US" smtClean="0"/>
              <a:t>88</a:t>
            </a:fld>
            <a:endParaRPr lang="en-US"/>
          </a:p>
        </p:txBody>
      </p:sp>
    </p:spTree>
    <p:extLst>
      <p:ext uri="{BB962C8B-B14F-4D97-AF65-F5344CB8AC3E}">
        <p14:creationId xmlns:p14="http://schemas.microsoft.com/office/powerpoint/2010/main" val="1990382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Unless you’re creating a lot of your own semantic components with various states, it’s likely that tailoring your site for forced colors involves fairly minimal work. I just threw a lot of information at you, but in order to optimize this design, we added 12 lines of code (including selectors and excluding the old prefixed syntax).</a:t>
            </a:r>
          </a:p>
        </p:txBody>
      </p:sp>
      <p:sp>
        <p:nvSpPr>
          <p:cNvPr id="4" name="Slide Number Placeholder 3"/>
          <p:cNvSpPr>
            <a:spLocks noGrp="1"/>
          </p:cNvSpPr>
          <p:nvPr>
            <p:ph type="sldNum" sz="quarter" idx="5"/>
          </p:nvPr>
        </p:nvSpPr>
        <p:spPr/>
        <p:txBody>
          <a:bodyPr/>
          <a:lstStyle/>
          <a:p>
            <a:fld id="{767B0AE9-C8D1-4BFC-A2AC-BF3A929F8242}" type="slidenum">
              <a:rPr lang="en-US" smtClean="0"/>
              <a:t>89</a:t>
            </a:fld>
            <a:endParaRPr lang="en-US"/>
          </a:p>
        </p:txBody>
      </p:sp>
    </p:spTree>
    <p:extLst>
      <p:ext uri="{BB962C8B-B14F-4D97-AF65-F5344CB8AC3E}">
        <p14:creationId xmlns:p14="http://schemas.microsoft.com/office/powerpoint/2010/main" val="315497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we should provide reasonable defaults in our base theme, the good news is, we can take a layered approach towards inclusive color and contrast. Emerging media queries and CSS properties enable us to respond to hints as to the user’s preferred color scheme, contrast preference, and the presence of forced color modes like High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9</a:t>
            </a:fld>
            <a:endParaRPr lang="en-US"/>
          </a:p>
        </p:txBody>
      </p:sp>
    </p:spTree>
    <p:extLst>
      <p:ext uri="{BB962C8B-B14F-4D97-AF65-F5344CB8AC3E}">
        <p14:creationId xmlns:p14="http://schemas.microsoft.com/office/powerpoint/2010/main" val="9805901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changed one more line of CSS to account for our button element.</a:t>
            </a:r>
          </a:p>
        </p:txBody>
      </p:sp>
      <p:sp>
        <p:nvSpPr>
          <p:cNvPr id="4" name="Slide Number Placeholder 3"/>
          <p:cNvSpPr>
            <a:spLocks noGrp="1"/>
          </p:cNvSpPr>
          <p:nvPr>
            <p:ph type="sldNum" sz="quarter" idx="5"/>
          </p:nvPr>
        </p:nvSpPr>
        <p:spPr/>
        <p:txBody>
          <a:bodyPr/>
          <a:lstStyle/>
          <a:p>
            <a:fld id="{767B0AE9-C8D1-4BFC-A2AC-BF3A929F8242}" type="slidenum">
              <a:rPr lang="en-US" smtClean="0"/>
              <a:t>90</a:t>
            </a:fld>
            <a:endParaRPr lang="en-US"/>
          </a:p>
        </p:txBody>
      </p:sp>
    </p:spTree>
    <p:extLst>
      <p:ext uri="{BB962C8B-B14F-4D97-AF65-F5344CB8AC3E}">
        <p14:creationId xmlns:p14="http://schemas.microsoft.com/office/powerpoint/2010/main" val="21043840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far as browser support for forced-color modes goes, the vendor-prefixed styling techniques are supported in IE and in-market versions of Microsoft Edge, running on </a:t>
            </a:r>
            <a:r>
              <a:rPr lang="en-US" err="1"/>
              <a:t>EdgeHTML</a:t>
            </a:r>
            <a:r>
              <a:rPr lang="en-US"/>
              <a:t>. The new standards are pretty new—developed in 2019—so support is in development behind a flag in the Chromium project. should be ready for folks to start playing with soon in a couple browsers.</a:t>
            </a:r>
          </a:p>
        </p:txBody>
      </p:sp>
      <p:sp>
        <p:nvSpPr>
          <p:cNvPr id="4" name="Slide Number Placeholder 3"/>
          <p:cNvSpPr>
            <a:spLocks noGrp="1"/>
          </p:cNvSpPr>
          <p:nvPr>
            <p:ph type="sldNum" sz="quarter" idx="5"/>
          </p:nvPr>
        </p:nvSpPr>
        <p:spPr/>
        <p:txBody>
          <a:bodyPr/>
          <a:lstStyle/>
          <a:p>
            <a:fld id="{767B0AE9-C8D1-4BFC-A2AC-BF3A929F8242}" type="slidenum">
              <a:rPr lang="en-US" smtClean="0"/>
              <a:t>91</a:t>
            </a:fld>
            <a:endParaRPr lang="en-US"/>
          </a:p>
        </p:txBody>
      </p:sp>
    </p:spTree>
    <p:extLst>
      <p:ext uri="{BB962C8B-B14F-4D97-AF65-F5344CB8AC3E}">
        <p14:creationId xmlns:p14="http://schemas.microsoft.com/office/powerpoint/2010/main" val="35988675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don’t have a Windows machine, you can use a free Virtual Machine from aka.ms/web-</a:t>
            </a:r>
            <a:r>
              <a:rPr lang="en-US" err="1"/>
              <a:t>vms</a:t>
            </a:r>
            <a:r>
              <a:rPr lang="en-US"/>
              <a:t> to try out forced colors on Windows. In the future, cross-platform browsers could also explore providing dev tools to “spoof” forced color modes, so that you don’t need a particular OS or to push your whole machine into forced colors. Show of hands, who would be interested in such a feature?</a:t>
            </a:r>
          </a:p>
        </p:txBody>
      </p:sp>
      <p:sp>
        <p:nvSpPr>
          <p:cNvPr id="4" name="Slide Number Placeholder 3"/>
          <p:cNvSpPr>
            <a:spLocks noGrp="1"/>
          </p:cNvSpPr>
          <p:nvPr>
            <p:ph type="sldNum" sz="quarter" idx="5"/>
          </p:nvPr>
        </p:nvSpPr>
        <p:spPr/>
        <p:txBody>
          <a:bodyPr/>
          <a:lstStyle/>
          <a:p>
            <a:fld id="{767B0AE9-C8D1-4BFC-A2AC-BF3A929F8242}" type="slidenum">
              <a:rPr lang="en-US" smtClean="0"/>
              <a:t>92</a:t>
            </a:fld>
            <a:endParaRPr lang="en-US"/>
          </a:p>
        </p:txBody>
      </p:sp>
    </p:spTree>
    <p:extLst>
      <p:ext uri="{BB962C8B-B14F-4D97-AF65-F5344CB8AC3E}">
        <p14:creationId xmlns:p14="http://schemas.microsoft.com/office/powerpoint/2010/main" val="1032567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 hope you do get the chance to try out your content in forced color modes. Because while browser rendering engines can get pretty far with reasonable defaults, you are the expert on your content and can work on top of the platform to deliver a truly well-tailored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93</a:t>
            </a:fld>
            <a:endParaRPr lang="en-US"/>
          </a:p>
        </p:txBody>
      </p:sp>
    </p:spTree>
    <p:extLst>
      <p:ext uri="{BB962C8B-B14F-4D97-AF65-F5344CB8AC3E}">
        <p14:creationId xmlns:p14="http://schemas.microsoft.com/office/powerpoint/2010/main" val="2626380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new hints on color and contrast preferences, you can meet your users and their highly-individualized needs where they are. Whether someone finds that dark mode reduces eye strain, or needs a very specific color palette to stay productive, you have the power and the content-specific knowledge to give them truly delightful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94</a:t>
            </a:fld>
            <a:endParaRPr lang="en-US"/>
          </a:p>
        </p:txBody>
      </p:sp>
    </p:spTree>
    <p:extLst>
      <p:ext uri="{BB962C8B-B14F-4D97-AF65-F5344CB8AC3E}">
        <p14:creationId xmlns:p14="http://schemas.microsoft.com/office/powerpoint/2010/main" val="2622330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these new media queries and properties in hand, let’s design a more inclusive and accessible web together.</a:t>
            </a:r>
          </a:p>
        </p:txBody>
      </p:sp>
      <p:sp>
        <p:nvSpPr>
          <p:cNvPr id="4" name="Slide Number Placeholder 3"/>
          <p:cNvSpPr>
            <a:spLocks noGrp="1"/>
          </p:cNvSpPr>
          <p:nvPr>
            <p:ph type="sldNum" sz="quarter" idx="5"/>
          </p:nvPr>
        </p:nvSpPr>
        <p:spPr/>
        <p:txBody>
          <a:bodyPr/>
          <a:lstStyle/>
          <a:p>
            <a:fld id="{767B0AE9-C8D1-4BFC-A2AC-BF3A929F8242}" type="slidenum">
              <a:rPr lang="en-US" smtClean="0"/>
              <a:t>95</a:t>
            </a:fld>
            <a:endParaRPr lang="en-US"/>
          </a:p>
        </p:txBody>
      </p:sp>
    </p:spTree>
    <p:extLst>
      <p:ext uri="{BB962C8B-B14F-4D97-AF65-F5344CB8AC3E}">
        <p14:creationId xmlns:p14="http://schemas.microsoft.com/office/powerpoint/2010/main" val="336938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65AE-E18D-4358-A81C-ED0389865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543433-4876-4705-A8AB-6AF9A1D214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67CF6B-18E8-4DAB-829B-3B0FD4AD9CAA}"/>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5" name="Footer Placeholder 4">
            <a:extLst>
              <a:ext uri="{FF2B5EF4-FFF2-40B4-BE49-F238E27FC236}">
                <a16:creationId xmlns:a16="http://schemas.microsoft.com/office/drawing/2014/main" id="{85D75BE9-6871-4C58-AFAC-48EF81B5A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9A35C-517F-457D-AB62-022EA512AB40}"/>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83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418E-1F64-41F7-A5D2-A3F5471AA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6ECFB4-1E95-44F9-B8B5-163E55278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B1D33-BEF0-4F05-BCEE-738FA1B7BBE2}"/>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5" name="Footer Placeholder 4">
            <a:extLst>
              <a:ext uri="{FF2B5EF4-FFF2-40B4-BE49-F238E27FC236}">
                <a16:creationId xmlns:a16="http://schemas.microsoft.com/office/drawing/2014/main" id="{4C96F67E-C3C8-4FB8-B34E-19624027A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0841C-B8C7-4F8D-86A5-162C4A325C4A}"/>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522379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B9E5-C2DE-49D1-AB29-1FDE3894CB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1912AA-7D25-445A-878E-AE11DB4131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B8220-E55E-41E3-AAA0-36393898A66E}"/>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5" name="Footer Placeholder 4">
            <a:extLst>
              <a:ext uri="{FF2B5EF4-FFF2-40B4-BE49-F238E27FC236}">
                <a16:creationId xmlns:a16="http://schemas.microsoft.com/office/drawing/2014/main" id="{26E7856D-AC43-4DD7-9168-8A8B3ED80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2ED04-5E56-43BB-8EE4-02D219C6A9F8}"/>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00695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E7603-84E3-4267-AD4E-1E20F09AB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2C1E27-3B5D-4D67-9D30-6434CDA940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D04EE3-26D0-4432-A11A-A13A5336505C}"/>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5" name="Footer Placeholder 4">
            <a:extLst>
              <a:ext uri="{FF2B5EF4-FFF2-40B4-BE49-F238E27FC236}">
                <a16:creationId xmlns:a16="http://schemas.microsoft.com/office/drawing/2014/main" id="{384A5428-A6FA-4B59-839D-DDF8ABDA3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CCF90-F2A0-4E96-BE2C-84852DBD83EF}"/>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297155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80E3-2313-418A-A61E-B379C3A766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69893-DF3D-4BD3-90BF-7EEF9EA70B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4EA133-EA6D-400F-B4A1-2BE13CC3F611}"/>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5" name="Footer Placeholder 4">
            <a:extLst>
              <a:ext uri="{FF2B5EF4-FFF2-40B4-BE49-F238E27FC236}">
                <a16:creationId xmlns:a16="http://schemas.microsoft.com/office/drawing/2014/main" id="{53FB8F07-E220-4170-8D71-F34D83065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105C0-C8FC-4114-B5EE-9D89BCFA3A0D}"/>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32158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5139-237B-41B5-8616-8E3B3B8CEA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8E9C2-B22E-477D-9FB2-860612B80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A5303-9135-4FF7-8CEB-9B801B5FAE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EE80B3-FAF2-45CC-8AC4-7C26D351C201}"/>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6" name="Footer Placeholder 5">
            <a:extLst>
              <a:ext uri="{FF2B5EF4-FFF2-40B4-BE49-F238E27FC236}">
                <a16:creationId xmlns:a16="http://schemas.microsoft.com/office/drawing/2014/main" id="{407F0024-6B9E-4424-A7F7-9ECDAE791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2DDB9B-A3EA-4544-849F-5F0EF87EF9E9}"/>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814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A3D7-14C3-4D32-B388-5D6CE0888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BDD91E-5CAD-4900-BB34-6E1D41D459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DEDCD4-B5B8-4599-B2CC-A2DE6CBF04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A24C2E-4A00-4A78-8A15-9561EF40E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745D36-0AB8-435B-9435-CD67CF7339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8733C9-22A1-4501-A58E-DEF36C395B15}"/>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8" name="Footer Placeholder 7">
            <a:extLst>
              <a:ext uri="{FF2B5EF4-FFF2-40B4-BE49-F238E27FC236}">
                <a16:creationId xmlns:a16="http://schemas.microsoft.com/office/drawing/2014/main" id="{05B1FA82-5DD5-47D9-8C2F-E6AAE155E7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C327B2-1842-4D9E-8387-D3CFC0ED4E8C}"/>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918398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A524-CF46-408C-A20A-85C5B3904A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5F511E-270A-4645-AFA2-D97795124A11}"/>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4" name="Footer Placeholder 3">
            <a:extLst>
              <a:ext uri="{FF2B5EF4-FFF2-40B4-BE49-F238E27FC236}">
                <a16:creationId xmlns:a16="http://schemas.microsoft.com/office/drawing/2014/main" id="{9A8ADF64-D16E-4793-939A-E0DB179D3C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EBCF0-CAFC-4DE4-877F-ABE61C4631A5}"/>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89531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061988-CB37-4402-BAE7-9769FC71D67D}"/>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3" name="Footer Placeholder 2">
            <a:extLst>
              <a:ext uri="{FF2B5EF4-FFF2-40B4-BE49-F238E27FC236}">
                <a16:creationId xmlns:a16="http://schemas.microsoft.com/office/drawing/2014/main" id="{2C02B36E-6111-4848-8182-E1B9C7775F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0CC23C-6C5F-4F5A-B0A3-04724ED4DF15}"/>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67158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7D20-A105-4C10-A13C-F79B0D42C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D7DE04-2162-4D5D-987D-14DA0A31FD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FB97B0-33BC-4047-920D-5DC748E9C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F44CE3-4CDA-446A-9A64-61D171BB1C30}"/>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6" name="Footer Placeholder 5">
            <a:extLst>
              <a:ext uri="{FF2B5EF4-FFF2-40B4-BE49-F238E27FC236}">
                <a16:creationId xmlns:a16="http://schemas.microsoft.com/office/drawing/2014/main" id="{EF512520-7604-4526-85B5-CCB55C111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46417-22FE-435B-B0B3-56601E518CC3}"/>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91719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835F-FB36-42D4-A5D9-CD4979C22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EA09DC-A344-4CAC-8F29-CC654D924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D3999B-1CF7-4043-A6FF-40B269A26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6C04C-435B-45CE-B745-B93DFBE75E2C}"/>
              </a:ext>
            </a:extLst>
          </p:cNvPr>
          <p:cNvSpPr>
            <a:spLocks noGrp="1"/>
          </p:cNvSpPr>
          <p:nvPr>
            <p:ph type="dt" sz="half" idx="10"/>
          </p:nvPr>
        </p:nvSpPr>
        <p:spPr/>
        <p:txBody>
          <a:bodyPr/>
          <a:lstStyle/>
          <a:p>
            <a:fld id="{26F3259E-4DA3-46D9-A4BB-1D2949211E86}" type="datetimeFigureOut">
              <a:rPr lang="en-US" smtClean="0"/>
              <a:t>9/25/2019</a:t>
            </a:fld>
            <a:endParaRPr lang="en-US"/>
          </a:p>
        </p:txBody>
      </p:sp>
      <p:sp>
        <p:nvSpPr>
          <p:cNvPr id="6" name="Footer Placeholder 5">
            <a:extLst>
              <a:ext uri="{FF2B5EF4-FFF2-40B4-BE49-F238E27FC236}">
                <a16:creationId xmlns:a16="http://schemas.microsoft.com/office/drawing/2014/main" id="{76797FFE-90C0-4CF9-ACC5-3C873CB5A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A69C9-9DB1-4D0B-A2A7-D994A290C907}"/>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2625703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D9DC1-DA38-44C8-B6B0-4DD6403DF9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DFBA6-BE30-4C1F-8749-E2C3F9D6D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C2AD0-4E2F-468E-A2D8-C55FCA230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3259E-4DA3-46D9-A4BB-1D2949211E86}" type="datetimeFigureOut">
              <a:rPr lang="en-US" smtClean="0"/>
              <a:t>9/25/2019</a:t>
            </a:fld>
            <a:endParaRPr lang="en-US"/>
          </a:p>
        </p:txBody>
      </p:sp>
      <p:sp>
        <p:nvSpPr>
          <p:cNvPr id="5" name="Footer Placeholder 4">
            <a:extLst>
              <a:ext uri="{FF2B5EF4-FFF2-40B4-BE49-F238E27FC236}">
                <a16:creationId xmlns:a16="http://schemas.microsoft.com/office/drawing/2014/main" id="{29942A9F-53F8-40C2-9DA6-A82E9E9D19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894E02-4267-47E7-8DA7-7BDD8C7F9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E6F0D-08CE-4460-A5E9-013AD3394FDD}" type="slidenum">
              <a:rPr lang="en-US" smtClean="0"/>
              <a:t>‹#›</a:t>
            </a:fld>
            <a:endParaRPr lang="en-US"/>
          </a:p>
        </p:txBody>
      </p:sp>
    </p:spTree>
    <p:extLst>
      <p:ext uri="{BB962C8B-B14F-4D97-AF65-F5344CB8AC3E}">
        <p14:creationId xmlns:p14="http://schemas.microsoft.com/office/powerpoint/2010/main" val="2714580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9.wmf"/><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2.wdp"/><Relationship Id="rId3" Type="http://schemas.openxmlformats.org/officeDocument/2006/relationships/image" Target="../media/image27.png"/><Relationship Id="rId7" Type="http://schemas.microsoft.com/office/2007/relationships/hdphoto" Target="../media/hdphoto1.wdp"/><Relationship Id="rId12"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28.png"/><Relationship Id="rId4" Type="http://schemas.openxmlformats.org/officeDocument/2006/relationships/image" Target="../media/image62.png"/><Relationship Id="rId9" Type="http://schemas.openxmlformats.org/officeDocument/2006/relationships/image" Target="../media/image3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1515373" y="1610149"/>
            <a:ext cx="9144000" cy="2054974"/>
          </a:xfrm>
        </p:spPr>
        <p:txBody>
          <a:bodyPr anchor="ctr">
            <a:normAutofit fontScale="90000"/>
          </a:bodyPr>
          <a:lstStyle/>
          <a:p>
            <a:pPr>
              <a:lnSpc>
                <a:spcPct val="112000"/>
              </a:lnSpc>
            </a:pPr>
            <a:r>
              <a:rPr lang="en-US" sz="6600" spc="300">
                <a:solidFill>
                  <a:srgbClr val="CEDBE3"/>
                </a:solidFill>
                <a:latin typeface="Playfair Display" panose="00000500000000000000" pitchFamily="50" charset="0"/>
              </a:rPr>
              <a:t>THE TAILORED WEB:</a:t>
            </a:r>
            <a:br>
              <a:rPr lang="en-US">
                <a:solidFill>
                  <a:srgbClr val="CEDBE3"/>
                </a:solidFill>
              </a:rPr>
            </a:br>
            <a:r>
              <a:rPr lang="en-US" sz="4000">
                <a:solidFill>
                  <a:srgbClr val="AAB4BB"/>
                </a:solidFill>
                <a:latin typeface="Open Sans" panose="020B0606030504020204" pitchFamily="34" charset="0"/>
                <a:ea typeface="Open Sans" panose="020B0606030504020204" pitchFamily="34" charset="0"/>
                <a:cs typeface="Open Sans" panose="020B0606030504020204" pitchFamily="34" charset="0"/>
              </a:rPr>
              <a:t>Effectively Honoring Visual Preferences</a:t>
            </a:r>
          </a:p>
        </p:txBody>
      </p:sp>
      <p:sp>
        <p:nvSpPr>
          <p:cNvPr id="12" name="TextBox 11">
            <a:extLst>
              <a:ext uri="{FF2B5EF4-FFF2-40B4-BE49-F238E27FC236}">
                <a16:creationId xmlns:a16="http://schemas.microsoft.com/office/drawing/2014/main" id="{059BCE76-5667-4BEF-B89C-6C97F6DC7242}"/>
              </a:ext>
            </a:extLst>
          </p:cNvPr>
          <p:cNvSpPr txBox="1"/>
          <p:nvPr/>
        </p:nvSpPr>
        <p:spPr>
          <a:xfrm>
            <a:off x="2169459" y="5037908"/>
            <a:ext cx="7853082" cy="523220"/>
          </a:xfrm>
          <a:prstGeom prst="rect">
            <a:avLst/>
          </a:prstGeom>
          <a:noFill/>
        </p:spPr>
        <p:txBody>
          <a:bodyPr wrap="square" rtlCol="0">
            <a:spAutoFit/>
          </a:bodyPr>
          <a:lstStyle/>
          <a:p>
            <a:pPr algn="ctr"/>
            <a:r>
              <a:rPr lang="en-US" sz="2800">
                <a:solidFill>
                  <a:srgbClr val="AAB4BB"/>
                </a:solidFill>
                <a:latin typeface="Open Sans" panose="020B0606030504020204" pitchFamily="34" charset="0"/>
                <a:ea typeface="Open Sans" panose="020B0606030504020204" pitchFamily="34" charset="0"/>
                <a:cs typeface="Open Sans" panose="020B0606030504020204" pitchFamily="34" charset="0"/>
              </a:rPr>
              <a:t>@</a:t>
            </a:r>
            <a:r>
              <a:rPr lang="en-US" sz="2800" err="1">
                <a:solidFill>
                  <a:srgbClr val="AAB4BB"/>
                </a:solidFill>
                <a:latin typeface="Open Sans" panose="020B0606030504020204" pitchFamily="34" charset="0"/>
                <a:ea typeface="Open Sans" panose="020B0606030504020204" pitchFamily="34" charset="0"/>
                <a:cs typeface="Open Sans" panose="020B0606030504020204" pitchFamily="34" charset="0"/>
              </a:rPr>
              <a:t>soMelanieSaid</a:t>
            </a:r>
            <a:r>
              <a:rPr lang="en-US" sz="2800">
                <a:solidFill>
                  <a:srgbClr val="AAB4BB"/>
                </a:solidFill>
                <a:latin typeface="Open Sans" panose="020B0606030504020204" pitchFamily="34" charset="0"/>
                <a:ea typeface="Open Sans" panose="020B0606030504020204" pitchFamily="34" charset="0"/>
                <a:cs typeface="Open Sans" panose="020B0606030504020204" pitchFamily="34" charset="0"/>
              </a:rPr>
              <a:t> at View Source 2019</a:t>
            </a: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1337094" y="1512836"/>
            <a:ext cx="9517811" cy="2403894"/>
          </a:xfrm>
          <a:prstGeom prst="rect">
            <a:avLst/>
          </a:prstGeom>
          <a:noFill/>
          <a:ln>
            <a:solidFill>
              <a:srgbClr val="CEDB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310AB-41E8-459D-825D-BA07D5EA884E}"/>
              </a:ext>
              <a:ext uri="{C183D7F6-B498-43B3-948B-1728B52AA6E4}">
                <adec:decorative xmlns:adec="http://schemas.microsoft.com/office/drawing/2017/decorative" val="1"/>
              </a:ext>
            </a:extLst>
          </p:cNvPr>
          <p:cNvSpPr/>
          <p:nvPr/>
        </p:nvSpPr>
        <p:spPr>
          <a:xfrm>
            <a:off x="1480869" y="1378898"/>
            <a:ext cx="9230263" cy="2701506"/>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434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269381" y="2291763"/>
            <a:ext cx="9653238"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We can tailor our websites to users’ visual needs…</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1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2364431" y="2291763"/>
            <a:ext cx="7463139"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…while maintaining a design point-of-view.</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5446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F3E4D75-C650-4857-B7DC-A9E4692AB315}"/>
              </a:ext>
            </a:extLst>
          </p:cNvPr>
          <p:cNvSpPr>
            <a:spLocks noGrp="1"/>
          </p:cNvSpPr>
          <p:nvPr>
            <p:ph type="ctrTitle"/>
          </p:nvPr>
        </p:nvSpPr>
        <p:spPr/>
        <p:txBody>
          <a:bodyPr/>
          <a:lstStyle/>
          <a:p>
            <a:r>
              <a:rPr lang="en-US"/>
              <a:t>Our demo page</a:t>
            </a:r>
          </a:p>
        </p:txBody>
      </p:sp>
      <p:pic>
        <p:nvPicPr>
          <p:cNvPr id="6" name="Picture 5" descr="The full version of the page that it's in a light theme">
            <a:extLst>
              <a:ext uri="{FF2B5EF4-FFF2-40B4-BE49-F238E27FC236}">
                <a16:creationId xmlns:a16="http://schemas.microsoft.com/office/drawing/2014/main" id="{AE25F882-5BE4-454C-BC73-58723F5DE231}"/>
              </a:ext>
            </a:extLst>
          </p:cNvPr>
          <p:cNvPicPr>
            <a:picLocks noChangeAspect="1"/>
          </p:cNvPicPr>
          <p:nvPr/>
        </p:nvPicPr>
        <p:blipFill>
          <a:blip r:embed="rId3"/>
          <a:stretch>
            <a:fillRect/>
          </a:stretch>
        </p:blipFill>
        <p:spPr>
          <a:xfrm>
            <a:off x="4785554" y="0"/>
            <a:ext cx="2620892" cy="6858000"/>
          </a:xfrm>
          <a:prstGeom prst="rect">
            <a:avLst/>
          </a:prstGeom>
        </p:spPr>
      </p:pic>
    </p:spTree>
    <p:extLst>
      <p:ext uri="{BB962C8B-B14F-4D97-AF65-F5344CB8AC3E}">
        <p14:creationId xmlns:p14="http://schemas.microsoft.com/office/powerpoint/2010/main" val="272567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626A705-21C0-4D20-AA1E-A7AFDC1880D7}"/>
              </a:ext>
            </a:extLst>
          </p:cNvPr>
          <p:cNvSpPr>
            <a:spLocks noGrp="1"/>
          </p:cNvSpPr>
          <p:nvPr>
            <p:ph type="ctrTitle"/>
          </p:nvPr>
        </p:nvSpPr>
        <p:spPr/>
        <p:txBody>
          <a:bodyPr/>
          <a:lstStyle/>
          <a:p>
            <a:r>
              <a:rPr lang="en-US"/>
              <a:t>Intro of</a:t>
            </a:r>
            <a:r>
              <a:rPr lang="en-US" baseline="0"/>
              <a:t> demo page</a:t>
            </a:r>
            <a:endParaRPr lang="en-US"/>
          </a:p>
        </p:txBody>
      </p:sp>
      <p:pic>
        <p:nvPicPr>
          <p:cNvPr id="6" name="Picture 5" descr="A screenshot of a social media post&#10;&#10;Description automatically generated">
            <a:extLst>
              <a:ext uri="{FF2B5EF4-FFF2-40B4-BE49-F238E27FC236}">
                <a16:creationId xmlns:a16="http://schemas.microsoft.com/office/drawing/2014/main" id="{AE25F882-5BE4-454C-BC73-58723F5DE231}"/>
              </a:ext>
            </a:extLst>
          </p:cNvPr>
          <p:cNvPicPr>
            <a:picLocks noChangeAspect="1"/>
          </p:cNvPicPr>
          <p:nvPr/>
        </p:nvPicPr>
        <p:blipFill>
          <a:blip r:embed="rId3"/>
          <a:stretch>
            <a:fillRect/>
          </a:stretch>
        </p:blipFill>
        <p:spPr>
          <a:xfrm>
            <a:off x="0" y="0"/>
            <a:ext cx="12207240" cy="31942273"/>
          </a:xfrm>
          <a:prstGeom prst="rect">
            <a:avLst/>
          </a:prstGeom>
        </p:spPr>
      </p:pic>
      <p:pic>
        <p:nvPicPr>
          <p:cNvPr id="3" name="Picture 2" descr="Zoomed-in version of the same page">
            <a:extLst>
              <a:ext uri="{FF2B5EF4-FFF2-40B4-BE49-F238E27FC236}">
                <a16:creationId xmlns:a16="http://schemas.microsoft.com/office/drawing/2014/main" id="{B5AF0859-CCAF-434E-89DC-0AE61D4C0E15}"/>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9318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84467440737096E13">
        <p159:morph option="byObject"/>
      </p:transition>
    </mc:Choice>
    <mc:Fallback>
      <p:transition spd="slow" advTm="1.84467440737096E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8BB9FB1-DAA7-4640-922C-71760FC55DF5}"/>
              </a:ext>
            </a:extLst>
          </p:cNvPr>
          <p:cNvSpPr>
            <a:spLocks noGrp="1"/>
          </p:cNvSpPr>
          <p:nvPr>
            <p:ph type="ctrTitle"/>
          </p:nvPr>
        </p:nvSpPr>
        <p:spPr/>
        <p:txBody>
          <a:bodyPr/>
          <a:lstStyle/>
          <a:p>
            <a:r>
              <a:rPr lang="en-US" baseline="0"/>
              <a:t>Demo page: style profile portion</a:t>
            </a:r>
            <a:endParaRPr lang="en-US"/>
          </a:p>
        </p:txBody>
      </p:sp>
    </p:spTree>
    <p:extLst>
      <p:ext uri="{BB962C8B-B14F-4D97-AF65-F5344CB8AC3E}">
        <p14:creationId xmlns:p14="http://schemas.microsoft.com/office/powerpoint/2010/main" val="882706893"/>
      </p:ext>
    </p:extLst>
  </p:cSld>
  <p:clrMapOvr>
    <a:masterClrMapping/>
  </p:clrMapOvr>
  <p:transition advTm="1.84467440737096E13">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92C3931-5F73-4A1E-AFB7-3020F27C9F23}"/>
              </a:ext>
            </a:extLst>
          </p:cNvPr>
          <p:cNvSpPr>
            <a:spLocks noGrp="1"/>
          </p:cNvSpPr>
          <p:nvPr>
            <p:ph type="ctrTitle"/>
          </p:nvPr>
        </p:nvSpPr>
        <p:spPr/>
        <p:txBody>
          <a:bodyPr/>
          <a:lstStyle/>
          <a:p>
            <a:r>
              <a:rPr lang="en-US"/>
              <a:t>Demo page: photography</a:t>
            </a:r>
            <a:r>
              <a:rPr lang="en-US" baseline="0"/>
              <a:t> portion</a:t>
            </a:r>
            <a:endParaRPr lang="en-US"/>
          </a:p>
        </p:txBody>
      </p:sp>
    </p:spTree>
    <p:extLst>
      <p:ext uri="{BB962C8B-B14F-4D97-AF65-F5344CB8AC3E}">
        <p14:creationId xmlns:p14="http://schemas.microsoft.com/office/powerpoint/2010/main" val="1904646251"/>
      </p:ext>
    </p:extLst>
  </p:cSld>
  <p:clrMapOvr>
    <a:masterClrMapping/>
  </p:clrMapOvr>
  <p:transition advTm="1.84467440737096E13">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04A0388-2A5F-4586-9D19-DEEAF4E9BCDC}"/>
              </a:ext>
            </a:extLst>
          </p:cNvPr>
          <p:cNvSpPr>
            <a:spLocks noGrp="1"/>
          </p:cNvSpPr>
          <p:nvPr>
            <p:ph type="ctrTitle"/>
          </p:nvPr>
        </p:nvSpPr>
        <p:spPr/>
        <p:txBody>
          <a:bodyPr/>
          <a:lstStyle/>
          <a:p>
            <a:r>
              <a:rPr lang="en-US"/>
              <a:t>Demo page: informational portion</a:t>
            </a:r>
          </a:p>
        </p:txBody>
      </p:sp>
    </p:spTree>
    <p:extLst>
      <p:ext uri="{BB962C8B-B14F-4D97-AF65-F5344CB8AC3E}">
        <p14:creationId xmlns:p14="http://schemas.microsoft.com/office/powerpoint/2010/main" val="69059382"/>
      </p:ext>
    </p:extLst>
  </p:cSld>
  <p:clrMapOvr>
    <a:masterClrMapping/>
  </p:clrMapOvr>
  <p:transition advTm="1.84467440737096E13">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56B242B-3419-4CB0-B6C1-50C12D300DA3}"/>
              </a:ext>
            </a:extLst>
          </p:cNvPr>
          <p:cNvSpPr>
            <a:spLocks noGrp="1"/>
          </p:cNvSpPr>
          <p:nvPr>
            <p:ph type="ctrTitle"/>
          </p:nvPr>
        </p:nvSpPr>
        <p:spPr/>
        <p:txBody>
          <a:bodyPr/>
          <a:lstStyle/>
          <a:p>
            <a:r>
              <a:rPr lang="en-US"/>
              <a:t>Demo page:</a:t>
            </a:r>
            <a:r>
              <a:rPr lang="en-US" baseline="0"/>
              <a:t> form portion</a:t>
            </a:r>
            <a:endParaRPr lang="en-US"/>
          </a:p>
        </p:txBody>
      </p:sp>
    </p:spTree>
    <p:extLst>
      <p:ext uri="{BB962C8B-B14F-4D97-AF65-F5344CB8AC3E}">
        <p14:creationId xmlns:p14="http://schemas.microsoft.com/office/powerpoint/2010/main" val="2826948264"/>
      </p:ext>
    </p:extLst>
  </p:cSld>
  <p:clrMapOvr>
    <a:masterClrMapping/>
  </p:clrMapOvr>
  <p:transition advTm="1.84467440737096E13">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790926" y="2349475"/>
            <a:ext cx="6610149"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A FEW RELATED MEDIA QUERIES</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657708" y="2227053"/>
            <a:ext cx="6876585" cy="2403894"/>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578088" y="2137581"/>
            <a:ext cx="7035824" cy="2582838"/>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8316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5F79723-144C-4152-A5BF-01C5C87EC3DF}"/>
              </a:ext>
            </a:extLst>
          </p:cNvPr>
          <p:cNvSpPr>
            <a:spLocks noGrp="1"/>
          </p:cNvSpPr>
          <p:nvPr>
            <p:ph type="ctrTitle"/>
          </p:nvPr>
        </p:nvSpPr>
        <p:spPr/>
        <p:txBody>
          <a:bodyPr/>
          <a:lstStyle/>
          <a:p>
            <a:r>
              <a:rPr lang="en-US"/>
              <a:t>prefers-color-scheme media query</a:t>
            </a:r>
          </a:p>
        </p:txBody>
      </p:sp>
      <p:sp>
        <p:nvSpPr>
          <p:cNvPr id="8" name="Title 1">
            <a:extLst>
              <a:ext uri="{FF2B5EF4-FFF2-40B4-BE49-F238E27FC236}">
                <a16:creationId xmlns:a16="http://schemas.microsoft.com/office/drawing/2014/main" id="{0A611844-0BE3-447B-B6F2-E536CEE97F31}"/>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cxnSp>
        <p:nvCxnSpPr>
          <p:cNvPr id="13" name="Straight Connector 12">
            <a:extLst>
              <a:ext uri="{FF2B5EF4-FFF2-40B4-BE49-F238E27FC236}">
                <a16:creationId xmlns:a16="http://schemas.microsoft.com/office/drawing/2014/main" id="{B60D999C-46B6-4692-AE48-1D9786174ED6}"/>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8E5FA63-009D-478D-A9B3-8E80BC982734}"/>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cxnSp>
        <p:nvCxnSpPr>
          <p:cNvPr id="14" name="Straight Connector 13">
            <a:extLst>
              <a:ext uri="{FF2B5EF4-FFF2-40B4-BE49-F238E27FC236}">
                <a16:creationId xmlns:a16="http://schemas.microsoft.com/office/drawing/2014/main" id="{D1E202AD-B588-4FBD-B98D-F738D005B59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C380F1D-043A-4416-86B6-2ACFCD43E220}"/>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7754239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4C664ED-EA1E-437A-A917-E8055B09A3F3}"/>
              </a:ext>
            </a:extLst>
          </p:cNvPr>
          <p:cNvSpPr>
            <a:spLocks noGrp="1"/>
          </p:cNvSpPr>
          <p:nvPr>
            <p:ph type="ctrTitle"/>
          </p:nvPr>
        </p:nvSpPr>
        <p:spPr/>
        <p:txBody>
          <a:bodyPr/>
          <a:lstStyle/>
          <a:p>
            <a:r>
              <a:rPr lang="en-US"/>
              <a:t>Windows High Contrast</a:t>
            </a:r>
          </a:p>
        </p:txBody>
      </p:sp>
      <p:pic>
        <p:nvPicPr>
          <p:cNvPr id="5" name="Picture 4" descr="High Contrast turned off, the OS is in its normal colors">
            <a:extLst>
              <a:ext uri="{FF2B5EF4-FFF2-40B4-BE49-F238E27FC236}">
                <a16:creationId xmlns:a16="http://schemas.microsoft.com/office/drawing/2014/main" id="{6DD8B13F-26D7-4553-9F80-616B646AD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55071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FD7B71A8-CA8A-44D0-8431-E09D69CE28FB}"/>
              </a:ext>
            </a:extLst>
          </p:cNvPr>
          <p:cNvSpPr>
            <a:spLocks noGrp="1"/>
          </p:cNvSpPr>
          <p:nvPr>
            <p:ph type="ctrTitle"/>
          </p:nvPr>
        </p:nvSpPr>
        <p:spPr/>
        <p:txBody>
          <a:bodyPr/>
          <a:lstStyle/>
          <a:p>
            <a:r>
              <a:rPr lang="en-US"/>
              <a:t>prefers-contrast media query</a:t>
            </a:r>
          </a:p>
        </p:txBody>
      </p:sp>
      <p:sp>
        <p:nvSpPr>
          <p:cNvPr id="10" name="Title 1">
            <a:extLst>
              <a:ext uri="{FF2B5EF4-FFF2-40B4-BE49-F238E27FC236}">
                <a16:creationId xmlns:a16="http://schemas.microsoft.com/office/drawing/2014/main" id="{E00334D8-8FDA-48BE-B8FF-6F09E575CC94}"/>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1255672"/>
            <a:ext cx="2987610"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Hint to provide a particular color scheme (e.g. dark)</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1182029"/>
            <a:ext cx="312420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799E367-FD82-4B6F-BEEC-0039A710DE63}"/>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E09FF7B-6A9F-4A63-BC62-448E407FEE5F}"/>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8" name="Straight Connector 17">
            <a:extLst>
              <a:ext uri="{FF2B5EF4-FFF2-40B4-BE49-F238E27FC236}">
                <a16:creationId xmlns:a16="http://schemas.microsoft.com/office/drawing/2014/main" id="{490C3F43-FFCE-4145-96B0-191A7540247F}"/>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2FFD6270-A162-4479-8F7B-3154869AFDDD}"/>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25635988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8B1E3E4-86FD-47A7-A588-0436C7DEC673}"/>
              </a:ext>
            </a:extLst>
          </p:cNvPr>
          <p:cNvSpPr>
            <a:spLocks noGrp="1"/>
          </p:cNvSpPr>
          <p:nvPr>
            <p:ph type="ctrTitle"/>
          </p:nvPr>
        </p:nvSpPr>
        <p:spPr/>
        <p:txBody>
          <a:bodyPr/>
          <a:lstStyle/>
          <a:p>
            <a:r>
              <a:rPr lang="en-US"/>
              <a:t>Forced-colors media query</a:t>
            </a:r>
          </a:p>
        </p:txBody>
      </p:sp>
      <p:sp>
        <p:nvSpPr>
          <p:cNvPr id="9" name="Title 1">
            <a:extLst>
              <a:ext uri="{FF2B5EF4-FFF2-40B4-BE49-F238E27FC236}">
                <a16:creationId xmlns:a16="http://schemas.microsoft.com/office/drawing/2014/main" id="{47C17BD6-3328-47F9-9DEC-DC3BCD0B39A4}"/>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1" name="Straight Connector 10">
            <a:extLst>
              <a:ext uri="{FF2B5EF4-FFF2-40B4-BE49-F238E27FC236}">
                <a16:creationId xmlns:a16="http://schemas.microsoft.com/office/drawing/2014/main" id="{3AF66AF1-347C-4677-BD6A-E4042E235782}"/>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EF1DFB6-A62B-4389-AF68-3C5D9C08D2A0}"/>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2681169"/>
            <a:ext cx="2990088"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panose="020B0502040204020203" pitchFamily="34" charset="0"/>
                <a:cs typeface="Segoe UI" panose="020B0502040204020203" pitchFamily="34" charset="0"/>
              </a:rPr>
              <a:t>Hint to increase or decrease contrast</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2607526"/>
            <a:ext cx="312943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381C80E-5EEE-4257-8EB7-ECA39E14B77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52900D1-BA21-4CFF-8067-C527767A93C9}"/>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3631195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0FD26000-E2A6-4213-A2AC-BB128ED8829A}"/>
              </a:ext>
            </a:extLst>
          </p:cNvPr>
          <p:cNvSpPr>
            <a:spLocks noGrp="1"/>
          </p:cNvSpPr>
          <p:nvPr>
            <p:ph type="ctrTitle"/>
          </p:nvPr>
        </p:nvSpPr>
        <p:spPr/>
        <p:txBody>
          <a:bodyPr/>
          <a:lstStyle/>
          <a:p>
            <a:r>
              <a:rPr lang="en-US"/>
              <a:t>Forced-colors as a hint</a:t>
            </a:r>
          </a:p>
        </p:txBody>
      </p:sp>
      <p:sp>
        <p:nvSpPr>
          <p:cNvPr id="9" name="Title 1">
            <a:extLst>
              <a:ext uri="{FF2B5EF4-FFF2-40B4-BE49-F238E27FC236}">
                <a16:creationId xmlns:a16="http://schemas.microsoft.com/office/drawing/2014/main" id="{EE1FEB92-8DCA-4985-8656-F5B40F02D8E5}"/>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6" name="Straight Connector 15">
            <a:extLst>
              <a:ext uri="{FF2B5EF4-FFF2-40B4-BE49-F238E27FC236}">
                <a16:creationId xmlns:a16="http://schemas.microsoft.com/office/drawing/2014/main" id="{E24AFF1D-127C-4C49-9350-62CE2FA9208C}"/>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92AA169-98CC-490C-82D8-6A3C9CAF48B7}"/>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1" name="Straight Connector 10">
            <a:extLst>
              <a:ext uri="{FF2B5EF4-FFF2-40B4-BE49-F238E27FC236}">
                <a16:creationId xmlns:a16="http://schemas.microsoft.com/office/drawing/2014/main" id="{E30FED01-EB98-4229-948F-9902D070639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FF7BC78-A9F5-4557-B24F-1687C9BF5C0F}"/>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3959842"/>
            <a:ext cx="2990088"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Hint that content is rendered in user’s system colors</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3886199"/>
            <a:ext cx="312420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582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46DA8-019D-4837-A665-8A0DE5089261}"/>
              </a:ext>
            </a:extLst>
          </p:cNvPr>
          <p:cNvSpPr>
            <a:spLocks noGrp="1"/>
          </p:cNvSpPr>
          <p:nvPr>
            <p:ph type="ctrTitle"/>
          </p:nvPr>
        </p:nvSpPr>
        <p:spPr/>
        <p:txBody>
          <a:bodyPr>
            <a:normAutofit fontScale="90000"/>
          </a:bodyPr>
          <a:lstStyle/>
          <a:p>
            <a:r>
              <a:rPr lang="en-US"/>
              <a:t>Expectations of prefers-color-</a:t>
            </a:r>
            <a:r>
              <a:rPr lang="en-US" err="1"/>
              <a:t>schme</a:t>
            </a:r>
            <a:r>
              <a:rPr lang="en-US"/>
              <a:t> and prefers-contrast</a:t>
            </a:r>
          </a:p>
        </p:txBody>
      </p:sp>
      <p:sp>
        <p:nvSpPr>
          <p:cNvPr id="9" name="Title 1">
            <a:extLst>
              <a:ext uri="{FF2B5EF4-FFF2-40B4-BE49-F238E27FC236}">
                <a16:creationId xmlns:a16="http://schemas.microsoft.com/office/drawing/2014/main" id="{091D2369-95FA-4DC9-8B78-2840E98D42AF}"/>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cxnSp>
        <p:nvCxnSpPr>
          <p:cNvPr id="11" name="Straight Connector 10">
            <a:extLst>
              <a:ext uri="{FF2B5EF4-FFF2-40B4-BE49-F238E27FC236}">
                <a16:creationId xmlns:a16="http://schemas.microsoft.com/office/drawing/2014/main" id="{003ABB96-DC28-4CC6-BB50-8D6815F9DEDB}"/>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8E0F44A-FF5F-4B93-8C5B-FC0935346901}"/>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sp>
        <p:nvSpPr>
          <p:cNvPr id="2" name="Rectangle 1">
            <a:extLst>
              <a:ext uri="{FF2B5EF4-FFF2-40B4-BE49-F238E27FC236}">
                <a16:creationId xmlns:a16="http://schemas.microsoft.com/office/drawing/2014/main" id="{489652C9-2F04-4C89-B0B2-70E6D7325CE1}"/>
              </a:ext>
            </a:extLst>
          </p:cNvPr>
          <p:cNvSpPr/>
          <p:nvPr/>
        </p:nvSpPr>
        <p:spPr>
          <a:xfrm>
            <a:off x="8451671" y="1330012"/>
            <a:ext cx="2990088" cy="2736466"/>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Expectation:</a:t>
            </a:r>
          </a:p>
          <a:p>
            <a:pPr algn="ctr"/>
            <a:r>
              <a:rPr lang="en-US" sz="2400">
                <a:latin typeface="Open Sans" panose="020B0606030504020204" pitchFamily="34" charset="0"/>
                <a:ea typeface="Open Sans" panose="020B0606030504020204" pitchFamily="34" charset="0"/>
                <a:cs typeface="Open Sans" panose="020B0606030504020204" pitchFamily="34" charset="0"/>
              </a:rPr>
              <a:t>the website will fully manage its own color scheme and contrast</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1256368"/>
            <a:ext cx="3129430" cy="288119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D67F1BC-16D8-4BD2-97C1-12611EF0AC51}"/>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69A36D-AE68-4B0E-BCEF-B7416E4EE385}"/>
              </a:ext>
            </a:extLst>
          </p:cNvPr>
          <p:cNvSpPr txBox="1">
            <a:spLocks/>
          </p:cNvSpPr>
          <p:nvPr/>
        </p:nvSpPr>
        <p:spPr>
          <a:xfrm>
            <a:off x="566252" y="4489389"/>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2480993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0BB85496-AFE0-41E0-9223-E982993E43F6}"/>
              </a:ext>
            </a:extLst>
          </p:cNvPr>
          <p:cNvSpPr>
            <a:spLocks noGrp="1"/>
          </p:cNvSpPr>
          <p:nvPr>
            <p:ph type="ctrTitle"/>
          </p:nvPr>
        </p:nvSpPr>
        <p:spPr/>
        <p:txBody>
          <a:bodyPr/>
          <a:lstStyle/>
          <a:p>
            <a:r>
              <a:rPr lang="en-US"/>
              <a:t>Expectations of forced-colors</a:t>
            </a:r>
          </a:p>
        </p:txBody>
      </p:sp>
      <p:sp>
        <p:nvSpPr>
          <p:cNvPr id="9" name="Title 1">
            <a:extLst>
              <a:ext uri="{FF2B5EF4-FFF2-40B4-BE49-F238E27FC236}">
                <a16:creationId xmlns:a16="http://schemas.microsoft.com/office/drawing/2014/main" id="{A8DDA84B-6401-4F82-B99E-8AC77141B363}"/>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6" name="Straight Connector 15">
            <a:extLst>
              <a:ext uri="{FF2B5EF4-FFF2-40B4-BE49-F238E27FC236}">
                <a16:creationId xmlns:a16="http://schemas.microsoft.com/office/drawing/2014/main" id="{4A315350-D274-4717-8470-F2DF8D58A843}"/>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4FB01B3-1049-471E-B379-2B33ABC08FC2}"/>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1" name="Straight Connector 10">
            <a:extLst>
              <a:ext uri="{FF2B5EF4-FFF2-40B4-BE49-F238E27FC236}">
                <a16:creationId xmlns:a16="http://schemas.microsoft.com/office/drawing/2014/main" id="{084DFEEA-10E8-4279-A86C-DF92250AF288}"/>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AFC57532-9C80-42EA-942C-B08E767DB9C1}"/>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3352099"/>
            <a:ext cx="2990088" cy="2736466"/>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Expectation:</a:t>
            </a:r>
          </a:p>
          <a:p>
            <a:pPr algn="ctr"/>
            <a:r>
              <a:rPr lang="en-US" sz="2400">
                <a:latin typeface="Open Sans" panose="020B0606030504020204" pitchFamily="34" charset="0"/>
                <a:ea typeface="Open Sans" panose="020B0606030504020204" pitchFamily="34" charset="0"/>
                <a:cs typeface="Open Sans" panose="020B0606030504020204" pitchFamily="34" charset="0"/>
              </a:rPr>
              <a:t>colors are applied by the browser; the website may want to optimize </a:t>
            </a:r>
          </a:p>
          <a:p>
            <a:pPr algn="ctr"/>
            <a:r>
              <a:rPr lang="en-US" sz="2400">
                <a:latin typeface="Open Sans" panose="020B0606030504020204" pitchFamily="34" charset="0"/>
                <a:ea typeface="Open Sans" panose="020B0606030504020204" pitchFamily="34" charset="0"/>
                <a:cs typeface="Open Sans" panose="020B0606030504020204" pitchFamily="34" charset="0"/>
              </a:rPr>
              <a:t>its design</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3278455"/>
            <a:ext cx="3124200" cy="288119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3028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COLOR SCHEMES</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458844" y="2756210"/>
            <a:ext cx="7274312" cy="1345581"/>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377366" y="2663283"/>
            <a:ext cx="7437268" cy="1531435"/>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5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551E8733-3EA6-4C5E-8266-BA2A87E9AE0C}"/>
              </a:ext>
            </a:extLst>
          </p:cNvPr>
          <p:cNvSpPr>
            <a:spLocks noGrp="1"/>
          </p:cNvSpPr>
          <p:nvPr>
            <p:ph type="title"/>
          </p:nvPr>
        </p:nvSpPr>
        <p:spPr/>
        <p:txBody>
          <a:bodyPr/>
          <a:lstStyle/>
          <a:p>
            <a:r>
              <a:rPr lang="en-US"/>
              <a:t>Integration with system color schemes</a:t>
            </a:r>
          </a:p>
        </p:txBody>
      </p:sp>
      <p:pic>
        <p:nvPicPr>
          <p:cNvPr id="9" name="Picture 8" descr="Windows settings showing controls over app colors">
            <a:extLst>
              <a:ext uri="{FF2B5EF4-FFF2-40B4-BE49-F238E27FC236}">
                <a16:creationId xmlns:a16="http://schemas.microsoft.com/office/drawing/2014/main" id="{ADDAC919-44B3-4E7D-A626-73922D5CB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32" y="685800"/>
            <a:ext cx="3794185" cy="5487208"/>
          </a:xfrm>
          <a:prstGeom prst="rect">
            <a:avLst/>
          </a:prstGeom>
        </p:spPr>
      </p:pic>
      <p:pic>
        <p:nvPicPr>
          <p:cNvPr id="3" name="Picture 2" descr="MacOS settings showing controls over visual preferences, like app colors">
            <a:extLst>
              <a:ext uri="{FF2B5EF4-FFF2-40B4-BE49-F238E27FC236}">
                <a16:creationId xmlns:a16="http://schemas.microsoft.com/office/drawing/2014/main" id="{AFA91815-2361-4381-9C91-87204731D53D}"/>
              </a:ext>
            </a:extLst>
          </p:cNvPr>
          <p:cNvPicPr>
            <a:picLocks noChangeAspect="1"/>
          </p:cNvPicPr>
          <p:nvPr/>
        </p:nvPicPr>
        <p:blipFill>
          <a:blip r:embed="rId4"/>
          <a:stretch>
            <a:fillRect/>
          </a:stretch>
        </p:blipFill>
        <p:spPr>
          <a:xfrm>
            <a:off x="5577314" y="685800"/>
            <a:ext cx="5426954" cy="5487421"/>
          </a:xfrm>
          <a:prstGeom prst="rect">
            <a:avLst/>
          </a:prstGeom>
        </p:spPr>
      </p:pic>
    </p:spTree>
    <p:extLst>
      <p:ext uri="{BB962C8B-B14F-4D97-AF65-F5344CB8AC3E}">
        <p14:creationId xmlns:p14="http://schemas.microsoft.com/office/powerpoint/2010/main" val="3884985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756981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866901"/>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prefers-color-scheme: dark</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287508"/>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3980987"/>
            <a:ext cx="7250151" cy="64584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light | dark</a:t>
            </a:r>
          </a:p>
        </p:txBody>
      </p:sp>
    </p:spTree>
    <p:extLst>
      <p:ext uri="{BB962C8B-B14F-4D97-AF65-F5344CB8AC3E}">
        <p14:creationId xmlns:p14="http://schemas.microsoft.com/office/powerpoint/2010/main" val="2122102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60885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Custom properties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3416320"/>
          </a:xfrm>
          <a:prstGeom prst="rect">
            <a:avLst/>
          </a:prstGeom>
        </p:spPr>
        <p:txBody>
          <a:bodyPr wrap="square">
            <a:spAutoFit/>
          </a:bodyPr>
          <a:lstStyle/>
          <a:p>
            <a:r>
              <a:rPr lang="en-US" sz="3600">
                <a:solidFill>
                  <a:srgbClr val="5F5F5F"/>
                </a:solidFill>
                <a:latin typeface="Consolas" panose="020B0609020204030204" pitchFamily="49" charset="0"/>
                <a:cs typeface="Segoe UI" panose="020B0502040204020203" pitchFamily="34" charset="0"/>
              </a:rPr>
              <a:t>:root {</a:t>
            </a:r>
          </a:p>
          <a:p>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bg</a:t>
            </a:r>
            <a:r>
              <a:rPr lang="en-US" sz="3600">
                <a:solidFill>
                  <a:srgbClr val="293742"/>
                </a:solidFill>
                <a:latin typeface="Consolas" panose="020B0609020204030204" pitchFamily="49" charset="0"/>
                <a:cs typeface="Segoe UI" panose="020B0502040204020203" pitchFamily="34" charset="0"/>
              </a:rPr>
              <a:t>-color-main: #</a:t>
            </a:r>
            <a:r>
              <a:rPr lang="en-US" sz="3600" err="1">
                <a:solidFill>
                  <a:srgbClr val="293742"/>
                </a:solidFill>
                <a:latin typeface="Consolas" panose="020B0609020204030204" pitchFamily="49" charset="0"/>
                <a:cs typeface="Segoe UI" panose="020B0502040204020203" pitchFamily="34" charset="0"/>
              </a:rPr>
              <a:t>fff</a:t>
            </a:r>
            <a:r>
              <a:rPr lang="en-US" sz="3600">
                <a:solidFill>
                  <a:srgbClr val="293742"/>
                </a:solidFill>
                <a:latin typeface="Consolas" panose="020B0609020204030204" pitchFamily="49" charset="0"/>
                <a:cs typeface="Segoe UI" panose="020B0502040204020203" pitchFamily="34" charset="0"/>
              </a:rPr>
              <a:t>;</a:t>
            </a:r>
          </a:p>
          <a:p>
            <a:r>
              <a:rPr lang="en-US" sz="3600">
                <a:solidFill>
                  <a:srgbClr val="293742"/>
                </a:solidFill>
                <a:latin typeface="Consolas" panose="020B0609020204030204" pitchFamily="49" charset="0"/>
                <a:cs typeface="Segoe UI" panose="020B0502040204020203" pitchFamily="34" charset="0"/>
              </a:rPr>
              <a:t>  --</a:t>
            </a:r>
            <a:r>
              <a:rPr lang="en-US" sz="3600" err="1">
                <a:solidFill>
                  <a:srgbClr val="293742"/>
                </a:solidFill>
                <a:latin typeface="Consolas" panose="020B0609020204030204" pitchFamily="49" charset="0"/>
                <a:cs typeface="Segoe UI" panose="020B0502040204020203" pitchFamily="34" charset="0"/>
              </a:rPr>
              <a:t>bg</a:t>
            </a:r>
            <a:r>
              <a:rPr lang="en-US" sz="3600">
                <a:solidFill>
                  <a:srgbClr val="293742"/>
                </a:solidFill>
                <a:latin typeface="Consolas" panose="020B0609020204030204" pitchFamily="49" charset="0"/>
                <a:cs typeface="Segoe UI" panose="020B0502040204020203" pitchFamily="34" charset="0"/>
              </a:rPr>
              <a:t>-color-subtle: #F3F5F6;</a:t>
            </a:r>
          </a:p>
          <a:p>
            <a:r>
              <a:rPr lang="en-US" sz="3600">
                <a:solidFill>
                  <a:srgbClr val="293742"/>
                </a:solidFill>
                <a:latin typeface="Consolas" panose="020B0609020204030204" pitchFamily="49" charset="0"/>
                <a:cs typeface="Segoe UI" panose="020B0502040204020203" pitchFamily="34" charset="0"/>
              </a:rPr>
              <a:t>  --color-brand: #426680;</a:t>
            </a:r>
          </a:p>
          <a:p>
            <a:r>
              <a:rPr lang="en-US" sz="3600">
                <a:solidFill>
                  <a:srgbClr val="5F5F5F"/>
                </a:solidFill>
                <a:latin typeface="Consolas" panose="020B0609020204030204" pitchFamily="49" charset="0"/>
                <a:cs typeface="Segoe UI" panose="020B0502040204020203" pitchFamily="34" charset="0"/>
              </a:rPr>
              <a:t>  …</a:t>
            </a:r>
          </a:p>
          <a:p>
            <a:r>
              <a:rPr lang="en-US" sz="360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325108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60885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Custom properties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2862322"/>
          </a:xfrm>
          <a:prstGeom prst="rect">
            <a:avLst/>
          </a:prstGeom>
        </p:spPr>
        <p:txBody>
          <a:bodyPr wrap="square">
            <a:spAutoFit/>
          </a:bodyPr>
          <a:lstStyle/>
          <a:p>
            <a:r>
              <a:rPr lang="en-US" sz="3600">
                <a:solidFill>
                  <a:srgbClr val="5F5F5F"/>
                </a:solidFill>
                <a:latin typeface="Consolas" panose="020B0609020204030204" pitchFamily="49" charset="0"/>
                <a:cs typeface="Segoe UI" panose="020B0502040204020203" pitchFamily="34" charset="0"/>
              </a:rPr>
              <a:t>body {</a:t>
            </a:r>
          </a:p>
          <a:p>
            <a:r>
              <a:rPr lang="en-US" sz="3600">
                <a:solidFill>
                  <a:srgbClr val="5F5F5F"/>
                </a:solidFill>
                <a:latin typeface="Consolas" panose="020B0609020204030204" pitchFamily="49" charset="0"/>
                <a:cs typeface="Segoe UI" panose="020B0502040204020203" pitchFamily="34" charset="0"/>
              </a:rPr>
              <a:t>  background-color: var(--</a:t>
            </a:r>
            <a:r>
              <a:rPr lang="en-US" sz="3600" err="1">
                <a:solidFill>
                  <a:srgbClr val="5F5F5F"/>
                </a:solidFill>
                <a:latin typeface="Consolas" panose="020B0609020204030204" pitchFamily="49" charset="0"/>
                <a:cs typeface="Segoe UI" panose="020B0502040204020203" pitchFamily="34" charset="0"/>
              </a:rPr>
              <a:t>bg</a:t>
            </a:r>
            <a:r>
              <a:rPr lang="en-US" sz="3600">
                <a:solidFill>
                  <a:srgbClr val="5F5F5F"/>
                </a:solidFill>
                <a:latin typeface="Consolas" panose="020B0609020204030204" pitchFamily="49" charset="0"/>
                <a:cs typeface="Segoe UI" panose="020B0502040204020203" pitchFamily="34" charset="0"/>
              </a:rPr>
              <a:t>-color-main);</a:t>
            </a:r>
          </a:p>
          <a:p>
            <a:r>
              <a:rPr lang="en-US" sz="3600">
                <a:solidFill>
                  <a:srgbClr val="5F5F5F"/>
                </a:solidFill>
                <a:latin typeface="Consolas" panose="020B0609020204030204" pitchFamily="49" charset="0"/>
                <a:cs typeface="Segoe UI" panose="020B0502040204020203" pitchFamily="34" charset="0"/>
              </a:rPr>
              <a:t>}</a:t>
            </a:r>
          </a:p>
          <a:p>
            <a:endParaRPr lang="en-US" sz="3600">
              <a:solidFill>
                <a:srgbClr val="5F5F5F"/>
              </a:solidFill>
              <a:latin typeface="Consolas" panose="020B0609020204030204" pitchFamily="49" charset="0"/>
              <a:cs typeface="Segoe UI" panose="020B0502040204020203" pitchFamily="34" charset="0"/>
            </a:endParaRPr>
          </a:p>
          <a:p>
            <a:r>
              <a:rPr lang="en-US" sz="360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4060965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B54E264-A25E-4C6D-A085-5423A9CCEEF8}"/>
              </a:ext>
            </a:extLst>
          </p:cNvPr>
          <p:cNvSpPr>
            <a:spLocks noGrp="1"/>
          </p:cNvSpPr>
          <p:nvPr>
            <p:ph type="ctrTitle"/>
          </p:nvPr>
        </p:nvSpPr>
        <p:spPr/>
        <p:txBody>
          <a:bodyPr/>
          <a:lstStyle/>
          <a:p>
            <a:r>
              <a:rPr lang="en-US"/>
              <a:t>Windows High Contrast, activated</a:t>
            </a:r>
          </a:p>
        </p:txBody>
      </p:sp>
      <p:pic>
        <p:nvPicPr>
          <p:cNvPr id="4" name="Picture 3" descr="High Contrast turned on, the whole OS is now black and whit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918903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60885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Custom properties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4524315"/>
          </a:xfrm>
          <a:prstGeom prst="rect">
            <a:avLst/>
          </a:prstGeom>
        </p:spPr>
        <p:txBody>
          <a:bodyPr wrap="square">
            <a:spAutoFit/>
          </a:bodyPr>
          <a:lstStyle/>
          <a:p>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prefers-contrast: dark</a:t>
            </a:r>
            <a:r>
              <a:rPr lang="en-US" sz="3600">
                <a:solidFill>
                  <a:srgbClr val="5F5F5F"/>
                </a:solidFill>
                <a:latin typeface="Consolas" panose="020B0609020204030204" pitchFamily="49" charset="0"/>
                <a:cs typeface="Segoe UI" panose="020B0502040204020203" pitchFamily="34" charset="0"/>
              </a:rPr>
              <a:t>) {</a:t>
            </a:r>
          </a:p>
          <a:p>
            <a:r>
              <a:rPr lang="en-US" sz="3600">
                <a:solidFill>
                  <a:srgbClr val="5F5F5F"/>
                </a:solidFill>
                <a:latin typeface="Consolas" panose="020B0609020204030204" pitchFamily="49" charset="0"/>
                <a:cs typeface="Segoe UI" panose="020B0502040204020203" pitchFamily="34" charset="0"/>
              </a:rPr>
              <a:t>  :root {</a:t>
            </a:r>
          </a:p>
          <a:p>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bg</a:t>
            </a:r>
            <a:r>
              <a:rPr lang="en-US" sz="3600">
                <a:solidFill>
                  <a:srgbClr val="293742"/>
                </a:solidFill>
                <a:latin typeface="Consolas" panose="020B0609020204030204" pitchFamily="49" charset="0"/>
                <a:cs typeface="Segoe UI" panose="020B0502040204020203" pitchFamily="34" charset="0"/>
              </a:rPr>
              <a:t>-color-main: #293742;</a:t>
            </a:r>
          </a:p>
          <a:p>
            <a:r>
              <a:rPr lang="en-US" sz="3600">
                <a:solidFill>
                  <a:srgbClr val="293742"/>
                </a:solidFill>
                <a:latin typeface="Consolas" panose="020B0609020204030204" pitchFamily="49" charset="0"/>
                <a:cs typeface="Segoe UI" panose="020B0502040204020203" pitchFamily="34" charset="0"/>
              </a:rPr>
              <a:t>     --</a:t>
            </a:r>
            <a:r>
              <a:rPr lang="en-US" sz="3600" err="1">
                <a:solidFill>
                  <a:srgbClr val="293742"/>
                </a:solidFill>
                <a:latin typeface="Consolas" panose="020B0609020204030204" pitchFamily="49" charset="0"/>
                <a:cs typeface="Segoe UI" panose="020B0502040204020203" pitchFamily="34" charset="0"/>
              </a:rPr>
              <a:t>bg</a:t>
            </a:r>
            <a:r>
              <a:rPr lang="en-US" sz="3600">
                <a:solidFill>
                  <a:srgbClr val="293742"/>
                </a:solidFill>
                <a:latin typeface="Consolas" panose="020B0609020204030204" pitchFamily="49" charset="0"/>
                <a:cs typeface="Segoe UI" panose="020B0502040204020203" pitchFamily="34" charset="0"/>
              </a:rPr>
              <a:t>-color-subtle: #1b252c;</a:t>
            </a:r>
          </a:p>
          <a:p>
            <a:r>
              <a:rPr lang="en-US" sz="3600">
                <a:solidFill>
                  <a:srgbClr val="293742"/>
                </a:solidFill>
                <a:latin typeface="Consolas" panose="020B0609020204030204" pitchFamily="49" charset="0"/>
                <a:cs typeface="Segoe UI" panose="020B0502040204020203" pitchFamily="34" charset="0"/>
              </a:rPr>
              <a:t>     --color-brand: #cedbe3;</a:t>
            </a:r>
          </a:p>
          <a:p>
            <a:r>
              <a:rPr lang="en-US" sz="3600">
                <a:solidFill>
                  <a:srgbClr val="5F5F5F"/>
                </a:solidFill>
                <a:latin typeface="Consolas" panose="020B0609020204030204" pitchFamily="49" charset="0"/>
                <a:cs typeface="Segoe UI" panose="020B0502040204020203" pitchFamily="34" charset="0"/>
              </a:rPr>
              <a:t>     …</a:t>
            </a:r>
          </a:p>
          <a:p>
            <a:r>
              <a:rPr lang="en-US" sz="3600">
                <a:solidFill>
                  <a:srgbClr val="5F5F5F"/>
                </a:solidFill>
                <a:latin typeface="Consolas" panose="020B0609020204030204" pitchFamily="49" charset="0"/>
                <a:cs typeface="Segoe UI" panose="020B0502040204020203" pitchFamily="34" charset="0"/>
              </a:rPr>
              <a:t>  }</a:t>
            </a:r>
          </a:p>
          <a:p>
            <a:r>
              <a:rPr lang="en-US" sz="360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4291444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57DAB20-AB15-4B9B-AFD2-71E627C80DFA}"/>
              </a:ext>
            </a:extLst>
          </p:cNvPr>
          <p:cNvSpPr>
            <a:spLocks noGrp="1"/>
          </p:cNvSpPr>
          <p:nvPr>
            <p:ph type="ctrTitle"/>
          </p:nvPr>
        </p:nvSpPr>
        <p:spPr/>
        <p:txBody>
          <a:bodyPr/>
          <a:lstStyle/>
          <a:p>
            <a:r>
              <a:rPr lang="en-US"/>
              <a:t>Dark blue page</a:t>
            </a:r>
          </a:p>
        </p:txBody>
      </p:sp>
    </p:spTree>
    <p:extLst>
      <p:ext uri="{BB962C8B-B14F-4D97-AF65-F5344CB8AC3E}">
        <p14:creationId xmlns:p14="http://schemas.microsoft.com/office/powerpoint/2010/main" val="40457861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A83A342-4402-4D94-BC42-C45A2B4B27A9}"/>
              </a:ext>
            </a:extLst>
          </p:cNvPr>
          <p:cNvSpPr>
            <a:spLocks noGrp="1"/>
          </p:cNvSpPr>
          <p:nvPr>
            <p:ph type="ctrTitle"/>
          </p:nvPr>
        </p:nvSpPr>
        <p:spPr/>
        <p:txBody>
          <a:bodyPr/>
          <a:lstStyle/>
          <a:p>
            <a:r>
              <a:rPr lang="en-US"/>
              <a:t>Dark blue page: style profile portion</a:t>
            </a:r>
          </a:p>
        </p:txBody>
      </p:sp>
    </p:spTree>
    <p:extLst>
      <p:ext uri="{BB962C8B-B14F-4D97-AF65-F5344CB8AC3E}">
        <p14:creationId xmlns:p14="http://schemas.microsoft.com/office/powerpoint/2010/main" val="3920152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0FC832D-65B5-4F8E-963F-4A59AF94D208}"/>
              </a:ext>
            </a:extLst>
          </p:cNvPr>
          <p:cNvSpPr>
            <a:spLocks noGrp="1"/>
          </p:cNvSpPr>
          <p:nvPr>
            <p:ph type="ctrTitle"/>
          </p:nvPr>
        </p:nvSpPr>
        <p:spPr/>
        <p:txBody>
          <a:bodyPr/>
          <a:lstStyle/>
          <a:p>
            <a:r>
              <a:rPr lang="en-US"/>
              <a:t>Dark blue page: photography portion</a:t>
            </a:r>
          </a:p>
        </p:txBody>
      </p:sp>
    </p:spTree>
    <p:extLst>
      <p:ext uri="{BB962C8B-B14F-4D97-AF65-F5344CB8AC3E}">
        <p14:creationId xmlns:p14="http://schemas.microsoft.com/office/powerpoint/2010/main" val="2806678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6DCA8EC-68FF-4126-BE56-FC6AB3E060F5}"/>
              </a:ext>
            </a:extLst>
          </p:cNvPr>
          <p:cNvSpPr>
            <a:spLocks noGrp="1"/>
          </p:cNvSpPr>
          <p:nvPr>
            <p:ph type="ctrTitle"/>
          </p:nvPr>
        </p:nvSpPr>
        <p:spPr/>
        <p:txBody>
          <a:bodyPr/>
          <a:lstStyle/>
          <a:p>
            <a:r>
              <a:rPr lang="en-US"/>
              <a:t>Dark blue page: informational</a:t>
            </a:r>
            <a:r>
              <a:rPr lang="en-US" baseline="0"/>
              <a:t> portion</a:t>
            </a:r>
            <a:endParaRPr lang="en-US"/>
          </a:p>
        </p:txBody>
      </p:sp>
    </p:spTree>
    <p:extLst>
      <p:ext uri="{BB962C8B-B14F-4D97-AF65-F5344CB8AC3E}">
        <p14:creationId xmlns:p14="http://schemas.microsoft.com/office/powerpoint/2010/main" val="34308232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D63B955-FDEF-4E36-B529-604A31434558}"/>
              </a:ext>
            </a:extLst>
          </p:cNvPr>
          <p:cNvSpPr>
            <a:spLocks noGrp="1"/>
          </p:cNvSpPr>
          <p:nvPr>
            <p:ph type="ctrTitle"/>
          </p:nvPr>
        </p:nvSpPr>
        <p:spPr/>
        <p:txBody>
          <a:bodyPr/>
          <a:lstStyle/>
          <a:p>
            <a:r>
              <a:rPr lang="en-US"/>
              <a:t>Dar</a:t>
            </a:r>
            <a:r>
              <a:rPr lang="en-US" baseline="0"/>
              <a:t>k blue page: light gradients</a:t>
            </a:r>
            <a:endParaRPr lang="en-US"/>
          </a:p>
        </p:txBody>
      </p:sp>
    </p:spTree>
    <p:extLst>
      <p:ext uri="{BB962C8B-B14F-4D97-AF65-F5344CB8AC3E}">
        <p14:creationId xmlns:p14="http://schemas.microsoft.com/office/powerpoint/2010/main" val="110216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6BA46E6-8CE3-4DD0-BA0D-B00B64F57887}"/>
              </a:ext>
            </a:extLst>
          </p:cNvPr>
          <p:cNvSpPr>
            <a:spLocks noGrp="1"/>
          </p:cNvSpPr>
          <p:nvPr>
            <p:ph type="ctrTitle"/>
          </p:nvPr>
        </p:nvSpPr>
        <p:spPr/>
        <p:txBody>
          <a:bodyPr/>
          <a:lstStyle/>
          <a:p>
            <a:r>
              <a:rPr lang="en-US"/>
              <a:t>Dark blue page: dark gradients</a:t>
            </a:r>
          </a:p>
        </p:txBody>
      </p:sp>
    </p:spTree>
    <p:extLst>
      <p:ext uri="{BB962C8B-B14F-4D97-AF65-F5344CB8AC3E}">
        <p14:creationId xmlns:p14="http://schemas.microsoft.com/office/powerpoint/2010/main" val="11357520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088199E-737F-4FC5-9730-92B51D5D0CC1}"/>
              </a:ext>
            </a:extLst>
          </p:cNvPr>
          <p:cNvSpPr>
            <a:spLocks noGrp="1"/>
          </p:cNvSpPr>
          <p:nvPr>
            <p:ph type="ctrTitle"/>
          </p:nvPr>
        </p:nvSpPr>
        <p:spPr/>
        <p:txBody>
          <a:bodyPr/>
          <a:lstStyle/>
          <a:p>
            <a:r>
              <a:rPr lang="en-US"/>
              <a:t>Dark blue page: bright rectangle</a:t>
            </a:r>
          </a:p>
        </p:txBody>
      </p:sp>
    </p:spTree>
    <p:extLst>
      <p:ext uri="{BB962C8B-B14F-4D97-AF65-F5344CB8AC3E}">
        <p14:creationId xmlns:p14="http://schemas.microsoft.com/office/powerpoint/2010/main" val="1393381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3AF46BD-CDA8-4E4F-96E7-1A185356EDE4}"/>
              </a:ext>
            </a:extLst>
          </p:cNvPr>
          <p:cNvSpPr>
            <a:spLocks noGrp="1"/>
          </p:cNvSpPr>
          <p:nvPr>
            <p:ph type="ctrTitle"/>
          </p:nvPr>
        </p:nvSpPr>
        <p:spPr/>
        <p:txBody>
          <a:bodyPr/>
          <a:lstStyle/>
          <a:p>
            <a:r>
              <a:rPr lang="en-US"/>
              <a:t>Dark blue page: dark rectangle</a:t>
            </a:r>
          </a:p>
        </p:txBody>
      </p:sp>
    </p:spTree>
    <p:extLst>
      <p:ext uri="{BB962C8B-B14F-4D97-AF65-F5344CB8AC3E}">
        <p14:creationId xmlns:p14="http://schemas.microsoft.com/office/powerpoint/2010/main" val="729661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182937" cy="802532"/>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currentColor</a:t>
            </a:r>
            <a:endPar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Rectangle 2">
            <a:extLst>
              <a:ext uri="{FF2B5EF4-FFF2-40B4-BE49-F238E27FC236}">
                <a16:creationId xmlns:a16="http://schemas.microsoft.com/office/drawing/2014/main" id="{D252215F-0DD6-4A32-A31F-A14DDA8A201E}"/>
              </a:ext>
            </a:extLst>
          </p:cNvPr>
          <p:cNvSpPr/>
          <p:nvPr/>
        </p:nvSpPr>
        <p:spPr>
          <a:xfrm>
            <a:off x="585438" y="1720987"/>
            <a:ext cx="9009584" cy="5016758"/>
          </a:xfrm>
          <a:prstGeom prst="rect">
            <a:avLst/>
          </a:prstGeom>
        </p:spPr>
        <p:txBody>
          <a:bodyPr wrap="square">
            <a:spAutoFit/>
          </a:bodyPr>
          <a:lstStyle/>
          <a:p>
            <a:r>
              <a:rPr lang="en-US" sz="3200" dirty="0">
                <a:solidFill>
                  <a:srgbClr val="5F5F5F"/>
                </a:solidFill>
                <a:latin typeface="Consolas" panose="020B0609020204030204" pitchFamily="49" charset="0"/>
                <a:cs typeface="Segoe UI" panose="020B0502040204020203" pitchFamily="34" charset="0"/>
              </a:rPr>
              <a:t>/* In base theme */</a:t>
            </a:r>
          </a:p>
          <a:p>
            <a:endParaRPr lang="en-US" sz="3200" dirty="0">
              <a:solidFill>
                <a:srgbClr val="5F5F5F"/>
              </a:solidFill>
              <a:latin typeface="Consolas" panose="020B0609020204030204" pitchFamily="49" charset="0"/>
              <a:cs typeface="Segoe UI" panose="020B0502040204020203" pitchFamily="34" charset="0"/>
            </a:endParaRPr>
          </a:p>
          <a:p>
            <a:r>
              <a:rPr lang="en-US" sz="3200" dirty="0">
                <a:solidFill>
                  <a:srgbClr val="5F5F5F"/>
                </a:solidFill>
                <a:latin typeface="Consolas" panose="020B0609020204030204" pitchFamily="49" charset="0"/>
                <a:cs typeface="Segoe UI" panose="020B0502040204020203" pitchFamily="34" charset="0"/>
              </a:rPr>
              <a:t>.</a:t>
            </a:r>
            <a:r>
              <a:rPr lang="en-US" sz="3200" dirty="0" err="1">
                <a:solidFill>
                  <a:srgbClr val="5F5F5F"/>
                </a:solidFill>
                <a:latin typeface="Consolas" panose="020B0609020204030204" pitchFamily="49" charset="0"/>
                <a:cs typeface="Segoe UI" panose="020B0502040204020203" pitchFamily="34" charset="0"/>
              </a:rPr>
              <a:t>header__brand</a:t>
            </a:r>
            <a:r>
              <a:rPr lang="en-US" sz="3200" dirty="0">
                <a:solidFill>
                  <a:srgbClr val="5F5F5F"/>
                </a:solidFill>
                <a:latin typeface="Consolas" panose="020B0609020204030204" pitchFamily="49" charset="0"/>
                <a:cs typeface="Segoe UI" panose="020B0502040204020203" pitchFamily="34" charset="0"/>
              </a:rPr>
              <a:t>-icon * {</a:t>
            </a:r>
          </a:p>
          <a:p>
            <a:r>
              <a:rPr lang="en-US" sz="3200" dirty="0">
                <a:solidFill>
                  <a:srgbClr val="5F5F5F"/>
                </a:solidFill>
                <a:latin typeface="Consolas" panose="020B0609020204030204" pitchFamily="49" charset="0"/>
                <a:cs typeface="Segoe UI" panose="020B0502040204020203" pitchFamily="34" charset="0"/>
              </a:rPr>
              <a:t>  </a:t>
            </a:r>
            <a:r>
              <a:rPr lang="en-US" sz="3200" dirty="0">
                <a:solidFill>
                  <a:srgbClr val="293742"/>
                </a:solidFill>
                <a:latin typeface="Consolas" panose="020B0609020204030204" pitchFamily="49" charset="0"/>
                <a:cs typeface="Segoe UI" panose="020B0502040204020203" pitchFamily="34" charset="0"/>
              </a:rPr>
              <a:t>stroke:</a:t>
            </a:r>
          </a:p>
          <a:p>
            <a:r>
              <a:rPr lang="en-US" sz="3200" dirty="0">
                <a:solidFill>
                  <a:srgbClr val="293742"/>
                </a:solidFill>
                <a:latin typeface="Consolas" panose="020B0609020204030204" pitchFamily="49" charset="0"/>
                <a:cs typeface="Segoe UI" panose="020B0502040204020203" pitchFamily="34" charset="0"/>
              </a:rPr>
              <a:t>  </a:t>
            </a:r>
            <a:r>
              <a:rPr lang="en-US" sz="3200" dirty="0" err="1">
                <a:solidFill>
                  <a:srgbClr val="293742"/>
                </a:solidFill>
                <a:latin typeface="Consolas" panose="020B0609020204030204" pitchFamily="49" charset="0"/>
                <a:cs typeface="Segoe UI" panose="020B0502040204020203" pitchFamily="34" charset="0"/>
              </a:rPr>
              <a:t>currentColor</a:t>
            </a:r>
            <a:r>
              <a:rPr lang="en-US" sz="3200" dirty="0">
                <a:solidFill>
                  <a:srgbClr val="293742"/>
                </a:solidFill>
                <a:latin typeface="Consolas" panose="020B0609020204030204" pitchFamily="49" charset="0"/>
                <a:cs typeface="Segoe UI" panose="020B0502040204020203" pitchFamily="34" charset="0"/>
              </a:rPr>
              <a:t>;</a:t>
            </a:r>
          </a:p>
          <a:p>
            <a:r>
              <a:rPr lang="en-US" sz="3200" dirty="0">
                <a:solidFill>
                  <a:srgbClr val="5F5F5F"/>
                </a:solidFill>
                <a:latin typeface="Consolas" panose="020B0609020204030204" pitchFamily="49" charset="0"/>
                <a:cs typeface="Segoe UI" panose="020B0502040204020203" pitchFamily="34" charset="0"/>
              </a:rPr>
              <a:t>}</a:t>
            </a:r>
          </a:p>
          <a:p>
            <a:endParaRPr lang="en-US" sz="3200" dirty="0">
              <a:solidFill>
                <a:srgbClr val="5F5F5F"/>
              </a:solidFill>
              <a:latin typeface="Consolas" panose="020B0609020204030204" pitchFamily="49" charset="0"/>
              <a:cs typeface="Segoe UI" panose="020B0502040204020203" pitchFamily="34" charset="0"/>
            </a:endParaRPr>
          </a:p>
          <a:p>
            <a:r>
              <a:rPr lang="en-US" sz="3200" dirty="0">
                <a:solidFill>
                  <a:srgbClr val="5F5F5F"/>
                </a:solidFill>
                <a:latin typeface="Consolas" panose="020B0609020204030204" pitchFamily="49" charset="0"/>
                <a:cs typeface="Segoe UI" panose="020B0502040204020203" pitchFamily="34" charset="0"/>
              </a:rPr>
              <a:t>.</a:t>
            </a:r>
            <a:r>
              <a:rPr lang="en-US" sz="3200" dirty="0" err="1">
                <a:solidFill>
                  <a:srgbClr val="5F5F5F"/>
                </a:solidFill>
                <a:latin typeface="Consolas" panose="020B0609020204030204" pitchFamily="49" charset="0"/>
                <a:cs typeface="Segoe UI" panose="020B0502040204020203" pitchFamily="34" charset="0"/>
              </a:rPr>
              <a:t>header__c</a:t>
            </a:r>
            <a:r>
              <a:rPr lang="en-US" sz="3200" dirty="0">
                <a:solidFill>
                  <a:srgbClr val="5F5F5F"/>
                </a:solidFill>
                <a:latin typeface="Consolas" panose="020B0609020204030204" pitchFamily="49" charset="0"/>
                <a:cs typeface="Segoe UI" panose="020B0502040204020203" pitchFamily="34" charset="0"/>
              </a:rPr>
              <a:t>-glyph {</a:t>
            </a:r>
          </a:p>
          <a:p>
            <a:r>
              <a:rPr lang="en-US" sz="3200" dirty="0">
                <a:solidFill>
                  <a:srgbClr val="5F5F5F"/>
                </a:solidFill>
                <a:latin typeface="Consolas" panose="020B0609020204030204" pitchFamily="49" charset="0"/>
                <a:cs typeface="Segoe UI" panose="020B0502040204020203" pitchFamily="34" charset="0"/>
              </a:rPr>
              <a:t>  </a:t>
            </a:r>
            <a:r>
              <a:rPr lang="en-US" sz="3200" dirty="0">
                <a:solidFill>
                  <a:srgbClr val="293742"/>
                </a:solidFill>
                <a:latin typeface="Consolas" panose="020B0609020204030204" pitchFamily="49" charset="0"/>
                <a:cs typeface="Segoe UI" panose="020B0502040204020203" pitchFamily="34" charset="0"/>
              </a:rPr>
              <a:t>fill: </a:t>
            </a:r>
            <a:r>
              <a:rPr lang="en-US" sz="3200" dirty="0" err="1">
                <a:solidFill>
                  <a:srgbClr val="293742"/>
                </a:solidFill>
                <a:latin typeface="Consolas" panose="020B0609020204030204" pitchFamily="49" charset="0"/>
                <a:cs typeface="Segoe UI" panose="020B0502040204020203" pitchFamily="34" charset="0"/>
              </a:rPr>
              <a:t>currentColor</a:t>
            </a:r>
            <a:r>
              <a:rPr lang="en-US" sz="3200" dirty="0">
                <a:solidFill>
                  <a:srgbClr val="293742"/>
                </a:solidFill>
                <a:latin typeface="Consolas" panose="020B0609020204030204" pitchFamily="49" charset="0"/>
                <a:cs typeface="Segoe UI" panose="020B0502040204020203" pitchFamily="34" charset="0"/>
              </a:rPr>
              <a:t>;</a:t>
            </a:r>
          </a:p>
          <a:p>
            <a:r>
              <a:rPr lang="en-US" sz="3200" dirty="0">
                <a:solidFill>
                  <a:srgbClr val="5F5F5F"/>
                </a:solidFill>
                <a:latin typeface="Consolas" panose="020B0609020204030204" pitchFamily="49" charset="0"/>
                <a:cs typeface="Segoe UI" panose="020B0502040204020203" pitchFamily="34" charset="0"/>
              </a:rPr>
              <a:t>}</a:t>
            </a:r>
          </a:p>
        </p:txBody>
      </p:sp>
      <p:pic>
        <p:nvPicPr>
          <p:cNvPr id="5" name="Picture 4" descr="A screenshot of a cell phone&#10;&#10;Description automatically generated">
            <a:extLst>
              <a:ext uri="{FF2B5EF4-FFF2-40B4-BE49-F238E27FC236}">
                <a16:creationId xmlns:a16="http://schemas.microsoft.com/office/drawing/2014/main" id="{30D6AF31-FFA8-4A1C-98B1-ABE148402AD7}"/>
              </a:ext>
            </a:extLst>
          </p:cNvPr>
          <p:cNvPicPr>
            <a:picLocks noChangeAspect="1"/>
          </p:cNvPicPr>
          <p:nvPr/>
        </p:nvPicPr>
        <p:blipFill>
          <a:blip r:embed="rId3"/>
          <a:stretch>
            <a:fillRect/>
          </a:stretch>
        </p:blipFill>
        <p:spPr>
          <a:xfrm>
            <a:off x="6096000" y="0"/>
            <a:ext cx="12188672" cy="6858000"/>
          </a:xfrm>
          <a:prstGeom prst="rect">
            <a:avLst/>
          </a:prstGeom>
        </p:spPr>
      </p:pic>
      <p:pic>
        <p:nvPicPr>
          <p:cNvPr id="7" name="Picture 6" descr="Version of the dark mode page where the logo has picked up the right dark mode color">
            <a:extLst>
              <a:ext uri="{FF2B5EF4-FFF2-40B4-BE49-F238E27FC236}">
                <a16:creationId xmlns:a16="http://schemas.microsoft.com/office/drawing/2014/main" id="{6C5C3290-5F6C-497D-8F0E-FD54319335A2}"/>
              </a:ext>
            </a:extLst>
          </p:cNvPr>
          <p:cNvPicPr>
            <a:picLocks noChangeAspect="1"/>
          </p:cNvPicPr>
          <p:nvPr/>
        </p:nvPicPr>
        <p:blipFill>
          <a:blip r:embed="rId4"/>
          <a:stretch>
            <a:fillRect/>
          </a:stretch>
        </p:blipFill>
        <p:spPr>
          <a:xfrm>
            <a:off x="6097664" y="0"/>
            <a:ext cx="12188672" cy="6858000"/>
          </a:xfrm>
          <a:prstGeom prst="rect">
            <a:avLst/>
          </a:prstGeom>
        </p:spPr>
      </p:pic>
    </p:spTree>
    <p:extLst>
      <p:ext uri="{BB962C8B-B14F-4D97-AF65-F5344CB8AC3E}">
        <p14:creationId xmlns:p14="http://schemas.microsoft.com/office/powerpoint/2010/main" val="24146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E6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37407" y="2291763"/>
            <a:ext cx="6117186" cy="2274474"/>
          </a:xfrm>
        </p:spPr>
        <p:txBody>
          <a:bodyPr>
            <a:noAutofit/>
          </a:bodyPr>
          <a:lstStyle/>
          <a:p>
            <a:pPr algn="ctr">
              <a:lnSpc>
                <a:spcPct val="100000"/>
              </a:lnSpc>
            </a:pPr>
            <a:r>
              <a:rPr lang="en-US" sz="4800">
                <a:solidFill>
                  <a:schemeClr val="bg1"/>
                </a:solidFill>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CEDBE3"/>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CEDBE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821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7170950" cy="814902"/>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srcset</a:t>
            </a: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media conditions</a:t>
            </a:r>
          </a:p>
        </p:txBody>
      </p:sp>
      <p:sp>
        <p:nvSpPr>
          <p:cNvPr id="3" name="Rectangle 2">
            <a:extLst>
              <a:ext uri="{FF2B5EF4-FFF2-40B4-BE49-F238E27FC236}">
                <a16:creationId xmlns:a16="http://schemas.microsoft.com/office/drawing/2014/main" id="{D252215F-0DD6-4A32-A31F-A14DDA8A201E}"/>
              </a:ext>
            </a:extLst>
          </p:cNvPr>
          <p:cNvSpPr/>
          <p:nvPr/>
        </p:nvSpPr>
        <p:spPr>
          <a:xfrm>
            <a:off x="578004" y="1715161"/>
            <a:ext cx="9821500" cy="2708434"/>
          </a:xfrm>
          <a:prstGeom prst="rect">
            <a:avLst/>
          </a:prstGeom>
        </p:spPr>
        <p:txBody>
          <a:bodyPr wrap="square">
            <a:spAutoFit/>
          </a:bodyPr>
          <a:lstStyle/>
          <a:p>
            <a:r>
              <a:rPr lang="en-US" sz="3400">
                <a:solidFill>
                  <a:srgbClr val="5F5F5F"/>
                </a:solidFill>
                <a:latin typeface="Consolas" panose="020B0609020204030204" pitchFamily="49" charset="0"/>
                <a:cs typeface="Segoe UI" panose="020B0502040204020203" pitchFamily="34" charset="0"/>
              </a:rPr>
              <a:t>&lt;picture&gt;</a:t>
            </a:r>
          </a:p>
          <a:p>
            <a:r>
              <a:rPr lang="en-US" sz="3400">
                <a:solidFill>
                  <a:srgbClr val="5F5F5F"/>
                </a:solidFill>
                <a:latin typeface="Consolas" panose="020B0609020204030204" pitchFamily="49" charset="0"/>
                <a:cs typeface="Segoe UI" panose="020B0502040204020203" pitchFamily="34" charset="0"/>
              </a:rPr>
              <a:t>  &lt;source </a:t>
            </a:r>
            <a:r>
              <a:rPr lang="en-US" sz="3400" err="1">
                <a:solidFill>
                  <a:srgbClr val="5F5F5F"/>
                </a:solidFill>
                <a:latin typeface="Consolas" panose="020B0609020204030204" pitchFamily="49" charset="0"/>
                <a:cs typeface="Segoe UI" panose="020B0502040204020203" pitchFamily="34" charset="0"/>
              </a:rPr>
              <a:t>srcset</a:t>
            </a:r>
            <a:r>
              <a:rPr lang="en-US" sz="3400">
                <a:solidFill>
                  <a:srgbClr val="5F5F5F"/>
                </a:solidFill>
                <a:latin typeface="Consolas" panose="020B0609020204030204" pitchFamily="49" charset="0"/>
                <a:cs typeface="Segoe UI" panose="020B0502040204020203" pitchFamily="34" charset="0"/>
              </a:rPr>
              <a:t>="dark.jpg" </a:t>
            </a:r>
          </a:p>
          <a:p>
            <a:r>
              <a:rPr lang="en-US" sz="3400">
                <a:solidFill>
                  <a:srgbClr val="5F5F5F"/>
                </a:solidFill>
                <a:latin typeface="Consolas" panose="020B0609020204030204" pitchFamily="49" charset="0"/>
                <a:cs typeface="Segoe UI" panose="020B0502040204020203" pitchFamily="34" charset="0"/>
              </a:rPr>
              <a:t>  </a:t>
            </a:r>
            <a:r>
              <a:rPr lang="en-US" sz="3400">
                <a:solidFill>
                  <a:srgbClr val="293742"/>
                </a:solidFill>
                <a:latin typeface="Consolas" panose="020B0609020204030204" pitchFamily="49" charset="0"/>
                <a:cs typeface="Segoe UI" panose="020B0502040204020203" pitchFamily="34" charset="0"/>
              </a:rPr>
              <a:t>media="(prefers-color-scheme: dark)"</a:t>
            </a:r>
            <a:r>
              <a:rPr lang="en-US" sz="3400">
                <a:solidFill>
                  <a:srgbClr val="5F5F5F"/>
                </a:solidFill>
                <a:latin typeface="Consolas" panose="020B0609020204030204" pitchFamily="49" charset="0"/>
                <a:cs typeface="Segoe UI" panose="020B0502040204020203" pitchFamily="34" charset="0"/>
              </a:rPr>
              <a:t>&gt;</a:t>
            </a:r>
            <a:endParaRPr lang="en-US" sz="3400">
              <a:solidFill>
                <a:srgbClr val="293742"/>
              </a:solidFill>
              <a:latin typeface="Consolas" panose="020B0609020204030204" pitchFamily="49" charset="0"/>
              <a:cs typeface="Segoe UI" panose="020B0502040204020203" pitchFamily="34" charset="0"/>
            </a:endParaRPr>
          </a:p>
          <a:p>
            <a:r>
              <a:rPr lang="en-US" sz="3400">
                <a:solidFill>
                  <a:srgbClr val="5F5F5F"/>
                </a:solidFill>
                <a:latin typeface="Consolas" panose="020B0609020204030204" pitchFamily="49" charset="0"/>
                <a:cs typeface="Segoe UI" panose="020B0502040204020203" pitchFamily="34" charset="0"/>
              </a:rPr>
              <a:t>  &lt;</a:t>
            </a:r>
            <a:r>
              <a:rPr lang="en-US" sz="3400" err="1">
                <a:solidFill>
                  <a:srgbClr val="5F5F5F"/>
                </a:solidFill>
                <a:latin typeface="Consolas" panose="020B0609020204030204" pitchFamily="49" charset="0"/>
                <a:cs typeface="Segoe UI" panose="020B0502040204020203" pitchFamily="34" charset="0"/>
              </a:rPr>
              <a:t>img</a:t>
            </a:r>
            <a:r>
              <a:rPr lang="en-US" sz="3400">
                <a:solidFill>
                  <a:srgbClr val="5F5F5F"/>
                </a:solidFill>
                <a:latin typeface="Consolas" panose="020B0609020204030204" pitchFamily="49" charset="0"/>
                <a:cs typeface="Segoe UI" panose="020B0502040204020203" pitchFamily="34" charset="0"/>
              </a:rPr>
              <a:t> </a:t>
            </a:r>
            <a:r>
              <a:rPr lang="en-US" sz="3400" err="1">
                <a:solidFill>
                  <a:srgbClr val="5F5F5F"/>
                </a:solidFill>
                <a:latin typeface="Consolas" panose="020B0609020204030204" pitchFamily="49" charset="0"/>
                <a:cs typeface="Segoe UI" panose="020B0502040204020203" pitchFamily="34" charset="0"/>
              </a:rPr>
              <a:t>src</a:t>
            </a:r>
            <a:r>
              <a:rPr lang="en-US" sz="3400">
                <a:solidFill>
                  <a:srgbClr val="5F5F5F"/>
                </a:solidFill>
                <a:latin typeface="Consolas" panose="020B0609020204030204" pitchFamily="49" charset="0"/>
                <a:cs typeface="Segoe UI" panose="020B0502040204020203" pitchFamily="34" charset="0"/>
              </a:rPr>
              <a:t>="light.jpg" /&gt;</a:t>
            </a:r>
          </a:p>
          <a:p>
            <a:r>
              <a:rPr lang="en-US" sz="3400">
                <a:solidFill>
                  <a:srgbClr val="5F5F5F"/>
                </a:solidFill>
                <a:latin typeface="Consolas" panose="020B0609020204030204" pitchFamily="49" charset="0"/>
                <a:cs typeface="Segoe UI" panose="020B0502040204020203" pitchFamily="34" charset="0"/>
              </a:rPr>
              <a:t>&lt;/picture&gt;</a:t>
            </a:r>
          </a:p>
        </p:txBody>
      </p:sp>
    </p:spTree>
    <p:extLst>
      <p:ext uri="{BB962C8B-B14F-4D97-AF65-F5344CB8AC3E}">
        <p14:creationId xmlns:p14="http://schemas.microsoft.com/office/powerpoint/2010/main" val="3576120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158285"/>
            <a:ext cx="5658672" cy="151635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Filters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25627"/>
            <a:ext cx="9009584" cy="2708434"/>
          </a:xfrm>
          <a:prstGeom prst="rect">
            <a:avLst/>
          </a:prstGeom>
        </p:spPr>
        <p:txBody>
          <a:bodyPr wrap="square">
            <a:spAutoFit/>
          </a:bodyPr>
          <a:lstStyle/>
          <a:p>
            <a:r>
              <a:rPr lang="en-US" sz="3400" err="1">
                <a:solidFill>
                  <a:srgbClr val="5F5F5F"/>
                </a:solidFill>
                <a:latin typeface="Consolas" panose="020B0609020204030204" pitchFamily="49" charset="0"/>
                <a:cs typeface="Segoe UI" panose="020B0502040204020203" pitchFamily="34" charset="0"/>
              </a:rPr>
              <a:t>img</a:t>
            </a:r>
            <a:r>
              <a:rPr lang="en-US" sz="3400">
                <a:solidFill>
                  <a:srgbClr val="5F5F5F"/>
                </a:solidFill>
                <a:latin typeface="Consolas" panose="020B0609020204030204" pitchFamily="49" charset="0"/>
                <a:cs typeface="Segoe UI" panose="020B0502040204020203" pitchFamily="34" charset="0"/>
              </a:rPr>
              <a:t> {</a:t>
            </a:r>
          </a:p>
          <a:p>
            <a:r>
              <a:rPr lang="en-US" sz="3400">
                <a:solidFill>
                  <a:srgbClr val="5F5F5F"/>
                </a:solidFill>
                <a:latin typeface="Consolas" panose="020B0609020204030204" pitchFamily="49" charset="0"/>
                <a:cs typeface="Segoe UI" panose="020B0502040204020203" pitchFamily="34" charset="0"/>
              </a:rPr>
              <a:t>  </a:t>
            </a:r>
            <a:r>
              <a:rPr lang="en-US" sz="3400">
                <a:solidFill>
                  <a:srgbClr val="293742"/>
                </a:solidFill>
                <a:latin typeface="Consolas" panose="020B0609020204030204" pitchFamily="49" charset="0"/>
                <a:cs typeface="Segoe UI" panose="020B0502040204020203" pitchFamily="34" charset="0"/>
              </a:rPr>
              <a:t>filter: </a:t>
            </a:r>
          </a:p>
          <a:p>
            <a:r>
              <a:rPr lang="en-US" sz="3400">
                <a:solidFill>
                  <a:srgbClr val="293742"/>
                </a:solidFill>
                <a:latin typeface="Consolas" panose="020B0609020204030204" pitchFamily="49" charset="0"/>
                <a:cs typeface="Segoe UI" panose="020B0502040204020203" pitchFamily="34" charset="0"/>
              </a:rPr>
              <a:t>  brightness(.8) </a:t>
            </a:r>
          </a:p>
          <a:p>
            <a:r>
              <a:rPr lang="en-US" sz="3400">
                <a:solidFill>
                  <a:srgbClr val="293742"/>
                </a:solidFill>
                <a:latin typeface="Consolas" panose="020B0609020204030204" pitchFamily="49" charset="0"/>
                <a:cs typeface="Segoe UI" panose="020B0502040204020203" pitchFamily="34" charset="0"/>
              </a:rPr>
              <a:t>  contrast(1.2); </a:t>
            </a:r>
          </a:p>
          <a:p>
            <a:r>
              <a:rPr lang="en-US" sz="3400">
                <a:solidFill>
                  <a:srgbClr val="5F5F5F"/>
                </a:solidFill>
                <a:latin typeface="Consolas" panose="020B0609020204030204" pitchFamily="49" charset="0"/>
                <a:cs typeface="Segoe UI" panose="020B0502040204020203" pitchFamily="34" charset="0"/>
              </a:rPr>
              <a:t>}</a:t>
            </a:r>
          </a:p>
        </p:txBody>
      </p:sp>
      <p:pic>
        <p:nvPicPr>
          <p:cNvPr id="9" name="Picture 8" descr="A screen shot of a person&#10;&#10;Description automatically generated">
            <a:extLst>
              <a:ext uri="{FF2B5EF4-FFF2-40B4-BE49-F238E27FC236}">
                <a16:creationId xmlns:a16="http://schemas.microsoft.com/office/drawing/2014/main" id="{E7BCCB99-904B-4FC6-A0A4-8FC99613E30B}"/>
              </a:ext>
            </a:extLst>
          </p:cNvPr>
          <p:cNvPicPr>
            <a:picLocks noChangeAspect="1"/>
          </p:cNvPicPr>
          <p:nvPr/>
        </p:nvPicPr>
        <p:blipFill>
          <a:blip r:embed="rId3"/>
          <a:stretch>
            <a:fillRect/>
          </a:stretch>
        </p:blipFill>
        <p:spPr>
          <a:xfrm>
            <a:off x="6102649" y="0"/>
            <a:ext cx="9009000" cy="6858000"/>
          </a:xfrm>
          <a:prstGeom prst="rect">
            <a:avLst/>
          </a:prstGeom>
        </p:spPr>
      </p:pic>
      <p:pic>
        <p:nvPicPr>
          <p:cNvPr id="11" name="Picture 10" descr="Version of the dark mode page where the gradients are now rendered dark">
            <a:extLst>
              <a:ext uri="{FF2B5EF4-FFF2-40B4-BE49-F238E27FC236}">
                <a16:creationId xmlns:a16="http://schemas.microsoft.com/office/drawing/2014/main" id="{FB52BAC7-65BB-48B6-B26A-F315B200D40B}"/>
              </a:ext>
            </a:extLst>
          </p:cNvPr>
          <p:cNvPicPr>
            <a:picLocks noChangeAspect="1"/>
          </p:cNvPicPr>
          <p:nvPr/>
        </p:nvPicPr>
        <p:blipFill>
          <a:blip r:embed="rId4"/>
          <a:stretch>
            <a:fillRect/>
          </a:stretch>
        </p:blipFill>
        <p:spPr>
          <a:xfrm>
            <a:off x="6102649" y="0"/>
            <a:ext cx="9009000" cy="6858000"/>
          </a:xfrm>
          <a:prstGeom prst="rect">
            <a:avLst/>
          </a:prstGeom>
        </p:spPr>
      </p:pic>
    </p:spTree>
    <p:extLst>
      <p:ext uri="{BB962C8B-B14F-4D97-AF65-F5344CB8AC3E}">
        <p14:creationId xmlns:p14="http://schemas.microsoft.com/office/powerpoint/2010/main" val="220964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5898"/>
            <a:ext cx="8182937"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color-scheme</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9009584" cy="2308324"/>
          </a:xfrm>
          <a:prstGeom prst="rect">
            <a:avLst/>
          </a:prstGeom>
        </p:spPr>
        <p:txBody>
          <a:bodyPr wrap="square">
            <a:spAutoFit/>
          </a:bodyPr>
          <a:lstStyle/>
          <a:p>
            <a:r>
              <a:rPr lang="en-US" sz="3600">
                <a:solidFill>
                  <a:srgbClr val="5F5F5F"/>
                </a:solidFill>
                <a:latin typeface="Consolas" panose="020B0609020204030204" pitchFamily="49" charset="0"/>
                <a:cs typeface="Segoe UI" panose="020B0502040204020203" pitchFamily="34" charset="0"/>
              </a:rPr>
              <a:t>:root {</a:t>
            </a:r>
          </a:p>
          <a:p>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color-scheme:</a:t>
            </a:r>
          </a:p>
          <a:p>
            <a:r>
              <a:rPr lang="en-US" sz="3600">
                <a:solidFill>
                  <a:srgbClr val="293742"/>
                </a:solidFill>
                <a:latin typeface="Consolas" panose="020B0609020204030204" pitchFamily="49" charset="0"/>
                <a:cs typeface="Segoe UI" panose="020B0502040204020203" pitchFamily="34" charset="0"/>
              </a:rPr>
              <a:t>  light dark;</a:t>
            </a:r>
          </a:p>
          <a:p>
            <a:r>
              <a:rPr lang="en-US" sz="3600">
                <a:solidFill>
                  <a:srgbClr val="5F5F5F"/>
                </a:solidFill>
                <a:latin typeface="Consolas" panose="020B0609020204030204" pitchFamily="49" charset="0"/>
                <a:cs typeface="Segoe UI" panose="020B0502040204020203" pitchFamily="34" charset="0"/>
              </a:rPr>
              <a:t>}</a:t>
            </a:r>
          </a:p>
        </p:txBody>
      </p:sp>
      <p:pic>
        <p:nvPicPr>
          <p:cNvPr id="7" name="Picture 6" descr="A screenshot of a cell phone&#10;&#10;Description automatically generated">
            <a:extLst>
              <a:ext uri="{FF2B5EF4-FFF2-40B4-BE49-F238E27FC236}">
                <a16:creationId xmlns:a16="http://schemas.microsoft.com/office/drawing/2014/main" id="{6995268E-7CE0-46C6-8278-D5D7C5B7675C}"/>
              </a:ext>
            </a:extLst>
          </p:cNvPr>
          <p:cNvPicPr>
            <a:picLocks noChangeAspect="1"/>
          </p:cNvPicPr>
          <p:nvPr/>
        </p:nvPicPr>
        <p:blipFill>
          <a:blip r:embed="rId3"/>
          <a:stretch>
            <a:fillRect/>
          </a:stretch>
        </p:blipFill>
        <p:spPr>
          <a:xfrm>
            <a:off x="6095525" y="0"/>
            <a:ext cx="6096475" cy="6858000"/>
          </a:xfrm>
          <a:prstGeom prst="rect">
            <a:avLst/>
          </a:prstGeom>
        </p:spPr>
      </p:pic>
      <p:pic>
        <p:nvPicPr>
          <p:cNvPr id="9" name="Picture 8" descr="Version of the dark mode page where the forms are now rendered in a dark scheme.">
            <a:extLst>
              <a:ext uri="{FF2B5EF4-FFF2-40B4-BE49-F238E27FC236}">
                <a16:creationId xmlns:a16="http://schemas.microsoft.com/office/drawing/2014/main" id="{8FE5C7EF-9D5C-4597-9632-F7EA2BD58DAC}"/>
              </a:ext>
            </a:extLst>
          </p:cNvPr>
          <p:cNvPicPr>
            <a:picLocks noChangeAspect="1"/>
          </p:cNvPicPr>
          <p:nvPr/>
        </p:nvPicPr>
        <p:blipFill>
          <a:blip r:embed="rId4"/>
          <a:stretch>
            <a:fillRect/>
          </a:stretch>
        </p:blipFill>
        <p:spPr>
          <a:xfrm>
            <a:off x="6095525" y="0"/>
            <a:ext cx="6096475" cy="6858000"/>
          </a:xfrm>
          <a:prstGeom prst="rect">
            <a:avLst/>
          </a:prstGeom>
        </p:spPr>
      </p:pic>
    </p:spTree>
    <p:extLst>
      <p:ext uri="{BB962C8B-B14F-4D97-AF65-F5344CB8AC3E}">
        <p14:creationId xmlns:p14="http://schemas.microsoft.com/office/powerpoint/2010/main" val="949082422"/>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2118"/>
            <a:ext cx="8182937"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Let’s get &lt;meta&gt;</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7722071" cy="4524315"/>
          </a:xfrm>
          <a:prstGeom prst="rect">
            <a:avLst/>
          </a:prstGeom>
        </p:spPr>
        <p:txBody>
          <a:bodyPr wrap="square">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Hints to the rendering engine how a document can be rendered, before any CSS loads:</a:t>
            </a:r>
          </a:p>
          <a:p>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a:p>
            <a:r>
              <a:rPr lang="en-US" sz="3600" b="0" i="0">
                <a:solidFill>
                  <a:srgbClr val="293742"/>
                </a:solidFill>
                <a:effectLst/>
                <a:latin typeface="Consolas" panose="020B0609020204030204" pitchFamily="49" charset="0"/>
              </a:rPr>
              <a:t>&lt;meta name="color-scheme" </a:t>
            </a:r>
          </a:p>
          <a:p>
            <a:r>
              <a:rPr lang="en-US" sz="3600">
                <a:solidFill>
                  <a:srgbClr val="293742"/>
                </a:solidFill>
                <a:latin typeface="Consolas" panose="020B0609020204030204" pitchFamily="49" charset="0"/>
              </a:rPr>
              <a:t>      </a:t>
            </a:r>
            <a:r>
              <a:rPr lang="en-US" sz="3600" b="0" i="0">
                <a:solidFill>
                  <a:srgbClr val="293742"/>
                </a:solidFill>
                <a:effectLst/>
                <a:latin typeface="Consolas" panose="020B0609020204030204" pitchFamily="49" charset="0"/>
              </a:rPr>
              <a:t>value="light dark"&gt;</a:t>
            </a:r>
          </a:p>
          <a:p>
            <a:endParaRPr lang="en-US" sz="3600">
              <a:solidFill>
                <a:srgbClr val="293742"/>
              </a:solidFill>
              <a:latin typeface="Consolas" panose="020B0609020204030204" pitchFamily="49" charset="0"/>
              <a:cs typeface="Segoe UI" panose="020B0502040204020203" pitchFamily="34" charset="0"/>
            </a:endParaRPr>
          </a:p>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aka.ms/color-scheme-meta</a:t>
            </a:r>
          </a:p>
        </p:txBody>
      </p:sp>
    </p:spTree>
    <p:extLst>
      <p:ext uri="{BB962C8B-B14F-4D97-AF65-F5344CB8AC3E}">
        <p14:creationId xmlns:p14="http://schemas.microsoft.com/office/powerpoint/2010/main" val="398809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pic>
        <p:nvPicPr>
          <p:cNvPr id="11" name="Picture 10" descr="Our light theme, showing the top of the page with dark blue on top of white">
            <a:extLst>
              <a:ext uri="{FF2B5EF4-FFF2-40B4-BE49-F238E27FC236}">
                <a16:creationId xmlns:a16="http://schemas.microsoft.com/office/drawing/2014/main" id="{C18EAD65-F6AE-4E27-AAF5-624A9FF8DE02}"/>
              </a:ext>
            </a:extLst>
          </p:cNvPr>
          <p:cNvPicPr>
            <a:picLocks noChangeAspect="1"/>
          </p:cNvPicPr>
          <p:nvPr/>
        </p:nvPicPr>
        <p:blipFill>
          <a:blip r:embed="rId3"/>
          <a:stretch>
            <a:fillRect/>
          </a:stretch>
        </p:blipFill>
        <p:spPr>
          <a:xfrm>
            <a:off x="0" y="364565"/>
            <a:ext cx="5810344" cy="15959174"/>
          </a:xfrm>
          <a:prstGeom prst="rect">
            <a:avLst/>
          </a:prstGeom>
        </p:spPr>
      </p:pic>
      <p:pic>
        <p:nvPicPr>
          <p:cNvPr id="12" name="Picture 11" descr="Our light theme, showing the top of the page in full dark blue colors">
            <a:extLst>
              <a:ext uri="{FF2B5EF4-FFF2-40B4-BE49-F238E27FC236}">
                <a16:creationId xmlns:a16="http://schemas.microsoft.com/office/drawing/2014/main" id="{45685203-4185-497A-9C37-B8072B39B517}"/>
              </a:ext>
            </a:extLst>
          </p:cNvPr>
          <p:cNvPicPr>
            <a:picLocks noChangeAspect="1"/>
          </p:cNvPicPr>
          <p:nvPr/>
        </p:nvPicPr>
        <p:blipFill>
          <a:blip r:embed="rId4"/>
          <a:srcRect/>
          <a:stretch/>
        </p:blipFill>
        <p:spPr>
          <a:xfrm>
            <a:off x="5804537" y="364563"/>
            <a:ext cx="6402703" cy="15762952"/>
          </a:xfrm>
          <a:prstGeom prst="rect">
            <a:avLst/>
          </a:prstGeom>
        </p:spPr>
      </p:pic>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47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pic>
        <p:nvPicPr>
          <p:cNvPr id="11" name="Picture 10" descr="Our light theme, showing the light gradients on top of photography">
            <a:extLst>
              <a:ext uri="{FF2B5EF4-FFF2-40B4-BE49-F238E27FC236}">
                <a16:creationId xmlns:a16="http://schemas.microsoft.com/office/drawing/2014/main" id="{C18EAD65-F6AE-4E27-AAF5-624A9FF8DE02}"/>
              </a:ext>
            </a:extLst>
          </p:cNvPr>
          <p:cNvPicPr>
            <a:picLocks noChangeAspect="1"/>
          </p:cNvPicPr>
          <p:nvPr/>
        </p:nvPicPr>
        <p:blipFill rotWithShape="1">
          <a:blip r:embed="rId3"/>
          <a:srcRect t="41642" r="132" b="1"/>
          <a:stretch/>
        </p:blipFill>
        <p:spPr>
          <a:xfrm>
            <a:off x="0" y="342900"/>
            <a:ext cx="5802626" cy="9313339"/>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pic>
        <p:nvPicPr>
          <p:cNvPr id="12" name="Picture 11" descr="Our light theme, showing the dark gradients on top of photography">
            <a:extLst>
              <a:ext uri="{FF2B5EF4-FFF2-40B4-BE49-F238E27FC236}">
                <a16:creationId xmlns:a16="http://schemas.microsoft.com/office/drawing/2014/main" id="{45685203-4185-497A-9C37-B8072B39B517}"/>
              </a:ext>
            </a:extLst>
          </p:cNvPr>
          <p:cNvPicPr>
            <a:picLocks noChangeAspect="1"/>
          </p:cNvPicPr>
          <p:nvPr/>
        </p:nvPicPr>
        <p:blipFill rotWithShape="1">
          <a:blip r:embed="rId4"/>
          <a:srcRect l="-30" t="41692"/>
          <a:stretch/>
        </p:blipFill>
        <p:spPr>
          <a:xfrm>
            <a:off x="5802627" y="342899"/>
            <a:ext cx="6404614" cy="9190983"/>
          </a:xfrm>
          <a:prstGeom prst="rect">
            <a:avLst/>
          </a:prstGeom>
        </p:spPr>
      </p:pic>
    </p:spTree>
    <p:extLst>
      <p:ext uri="{BB962C8B-B14F-4D97-AF65-F5344CB8AC3E}">
        <p14:creationId xmlns:p14="http://schemas.microsoft.com/office/powerpoint/2010/main" val="2390316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pic>
        <p:nvPicPr>
          <p:cNvPr id="11" name="Picture 10" descr="Our light theme, showing light user interactive controls">
            <a:extLst>
              <a:ext uri="{FF2B5EF4-FFF2-40B4-BE49-F238E27FC236}">
                <a16:creationId xmlns:a16="http://schemas.microsoft.com/office/drawing/2014/main" id="{C18EAD65-F6AE-4E27-AAF5-624A9FF8DE02}"/>
              </a:ext>
            </a:extLst>
          </p:cNvPr>
          <p:cNvPicPr>
            <a:picLocks noChangeAspect="1"/>
          </p:cNvPicPr>
          <p:nvPr/>
        </p:nvPicPr>
        <p:blipFill rotWithShape="1">
          <a:blip r:embed="rId3"/>
          <a:srcRect t="59177" r="132"/>
          <a:stretch/>
        </p:blipFill>
        <p:spPr>
          <a:xfrm>
            <a:off x="0" y="342900"/>
            <a:ext cx="5802590" cy="6515100"/>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pic>
        <p:nvPicPr>
          <p:cNvPr id="12" name="Picture 11" descr="Our light theme, showing dark user interactive controls">
            <a:extLst>
              <a:ext uri="{FF2B5EF4-FFF2-40B4-BE49-F238E27FC236}">
                <a16:creationId xmlns:a16="http://schemas.microsoft.com/office/drawing/2014/main" id="{45685203-4185-497A-9C37-B8072B39B517}"/>
              </a:ext>
            </a:extLst>
          </p:cNvPr>
          <p:cNvPicPr>
            <a:picLocks noChangeAspect="1"/>
          </p:cNvPicPr>
          <p:nvPr/>
        </p:nvPicPr>
        <p:blipFill rotWithShape="1">
          <a:blip r:embed="rId4"/>
          <a:srcRect l="-30" t="58668"/>
          <a:stretch/>
        </p:blipFill>
        <p:spPr>
          <a:xfrm>
            <a:off x="5802590" y="342900"/>
            <a:ext cx="6404651" cy="6515100"/>
          </a:xfrm>
          <a:prstGeom prst="rect">
            <a:avLst/>
          </a:prstGeom>
        </p:spPr>
      </p:pic>
    </p:spTree>
    <p:extLst>
      <p:ext uri="{BB962C8B-B14F-4D97-AF65-F5344CB8AC3E}">
        <p14:creationId xmlns:p14="http://schemas.microsoft.com/office/powerpoint/2010/main" val="193916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9137496" cy="15981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Additional considerations:</a:t>
            </a:r>
            <a:b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 site-level user override?</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2574638"/>
            <a:ext cx="9435892" cy="2862322"/>
          </a:xfrm>
          <a:prstGeom prst="rect">
            <a:avLst/>
          </a:prstGeom>
        </p:spPr>
        <p:txBody>
          <a:bodyPr wrap="square">
            <a:spAutoFit/>
          </a:bodyPr>
          <a:lstStyle/>
          <a:p>
            <a:r>
              <a:rPr lang="en-US" sz="3600">
                <a:solidFill>
                  <a:srgbClr val="5F5F5F"/>
                </a:solidFill>
                <a:latin typeface="Consolas" panose="020B0609020204030204" pitchFamily="49" charset="0"/>
                <a:cs typeface="Segoe UI" panose="020B0502040204020203" pitchFamily="34" charset="0"/>
              </a:rPr>
              <a:t>@media (prefers-contrast: dark) {</a:t>
            </a:r>
          </a:p>
          <a:p>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root:not</a:t>
            </a:r>
            <a:r>
              <a:rPr lang="en-US" sz="3600">
                <a:solidFill>
                  <a:srgbClr val="293742"/>
                </a:solidFill>
                <a:latin typeface="Consolas" panose="020B0609020204030204" pitchFamily="49" charset="0"/>
                <a:cs typeface="Segoe UI" panose="020B0502040204020203" pitchFamily="34" charset="0"/>
              </a:rPr>
              <a:t>(.user-theme--light) </a:t>
            </a:r>
            <a:r>
              <a:rPr lang="en-US" sz="3600">
                <a:solidFill>
                  <a:srgbClr val="5F5F5F"/>
                </a:solidFill>
                <a:latin typeface="Consolas" panose="020B0609020204030204" pitchFamily="49" charset="0"/>
                <a:cs typeface="Segoe UI" panose="020B0502040204020203" pitchFamily="34" charset="0"/>
              </a:rPr>
              <a:t>{</a:t>
            </a:r>
          </a:p>
          <a:p>
            <a:r>
              <a:rPr lang="en-US" sz="3600">
                <a:solidFill>
                  <a:srgbClr val="5F5F5F"/>
                </a:solidFill>
                <a:latin typeface="Consolas" panose="020B0609020204030204" pitchFamily="49" charset="0"/>
                <a:cs typeface="Segoe UI" panose="020B0502040204020203" pitchFamily="34" charset="0"/>
              </a:rPr>
              <a:t>    /* Your dark theme */</a:t>
            </a:r>
          </a:p>
          <a:p>
            <a:r>
              <a:rPr lang="en-US" sz="3600">
                <a:solidFill>
                  <a:srgbClr val="5F5F5F"/>
                </a:solidFill>
                <a:latin typeface="Consolas" panose="020B0609020204030204" pitchFamily="49" charset="0"/>
                <a:cs typeface="Segoe UI" panose="020B0502040204020203" pitchFamily="34" charset="0"/>
              </a:rPr>
              <a:t>  }</a:t>
            </a:r>
          </a:p>
          <a:p>
            <a:r>
              <a:rPr lang="en-US" sz="360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2893210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685801"/>
            <a:ext cx="7634010" cy="118109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Browser support for color schemes</a:t>
            </a:r>
            <a:r>
              <a:rPr lang="en-US" sz="36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(desktop)</a:t>
            </a:r>
          </a:p>
        </p:txBody>
      </p:sp>
      <p:sp>
        <p:nvSpPr>
          <p:cNvPr id="7" name="Rectangle 6">
            <a:extLst>
              <a:ext uri="{FF2B5EF4-FFF2-40B4-BE49-F238E27FC236}">
                <a16:creationId xmlns:a16="http://schemas.microsoft.com/office/drawing/2014/main" id="{FB058785-256D-4AA1-B826-BD458DFA0FAC}"/>
              </a:ext>
            </a:extLst>
          </p:cNvPr>
          <p:cNvSpPr/>
          <p:nvPr/>
        </p:nvSpPr>
        <p:spPr>
          <a:xfrm>
            <a:off x="578005" y="2645346"/>
            <a:ext cx="5024132" cy="523220"/>
          </a:xfrm>
          <a:prstGeom prst="rect">
            <a:avLst/>
          </a:prstGeom>
        </p:spPr>
        <p:txBody>
          <a:bodyPr wrap="non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prefers-color-scheme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MQ</a:t>
            </a:r>
          </a:p>
        </p:txBody>
      </p:sp>
      <p:grpSp>
        <p:nvGrpSpPr>
          <p:cNvPr id="23" name="Group 22" descr="prefers-color-scheme support in Chrome, MS Edge Beta, Firefox, Opera, and Safari">
            <a:extLst>
              <a:ext uri="{FF2B5EF4-FFF2-40B4-BE49-F238E27FC236}">
                <a16:creationId xmlns:a16="http://schemas.microsoft.com/office/drawing/2014/main" id="{1D3A605E-205B-4968-893B-ADC5AE572289}"/>
              </a:ext>
            </a:extLst>
          </p:cNvPr>
          <p:cNvGrpSpPr/>
          <p:nvPr/>
        </p:nvGrpSpPr>
        <p:grpSpPr>
          <a:xfrm>
            <a:off x="6308940" y="2567345"/>
            <a:ext cx="5197260" cy="685800"/>
            <a:chOff x="6069621" y="2567345"/>
            <a:chExt cx="5197260" cy="685800"/>
          </a:xfrm>
        </p:grpSpPr>
        <p:pic>
          <p:nvPicPr>
            <p:cNvPr id="11" name="Picture 10" descr="Chrome">
              <a:extLst>
                <a:ext uri="{FF2B5EF4-FFF2-40B4-BE49-F238E27FC236}">
                  <a16:creationId xmlns:a16="http://schemas.microsoft.com/office/drawing/2014/main" id="{41D2324F-EA42-4BE2-8F60-9C2652EFD5C1}"/>
                </a:ext>
              </a:extLst>
            </p:cNvPr>
            <p:cNvPicPr>
              <a:picLocks noChangeAspect="1"/>
            </p:cNvPicPr>
            <p:nvPr/>
          </p:nvPicPr>
          <p:blipFill>
            <a:blip r:embed="rId3"/>
            <a:stretch>
              <a:fillRect/>
            </a:stretch>
          </p:blipFill>
          <p:spPr>
            <a:xfrm>
              <a:off x="6069621" y="2567345"/>
              <a:ext cx="685800" cy="685800"/>
            </a:xfrm>
            <a:prstGeom prst="rect">
              <a:avLst/>
            </a:prstGeom>
          </p:spPr>
        </p:pic>
        <p:pic>
          <p:nvPicPr>
            <p:cNvPr id="13" name="Picture 12" descr="Microsoft Edge beta">
              <a:extLst>
                <a:ext uri="{FF2B5EF4-FFF2-40B4-BE49-F238E27FC236}">
                  <a16:creationId xmlns:a16="http://schemas.microsoft.com/office/drawing/2014/main" id="{16FCDC01-7F33-4EF5-B6EB-BF58909E9D0A}"/>
                </a:ext>
              </a:extLst>
            </p:cNvPr>
            <p:cNvPicPr>
              <a:picLocks noChangeAspect="1"/>
            </p:cNvPicPr>
            <p:nvPr/>
          </p:nvPicPr>
          <p:blipFill>
            <a:blip r:embed="rId4"/>
            <a:stretch>
              <a:fillRect/>
            </a:stretch>
          </p:blipFill>
          <p:spPr>
            <a:xfrm>
              <a:off x="6969368" y="2567345"/>
              <a:ext cx="685800" cy="685800"/>
            </a:xfrm>
            <a:prstGeom prst="rect">
              <a:avLst/>
            </a:prstGeom>
          </p:spPr>
        </p:pic>
        <p:pic>
          <p:nvPicPr>
            <p:cNvPr id="15" name="Picture 14" descr="Firefox">
              <a:extLst>
                <a:ext uri="{FF2B5EF4-FFF2-40B4-BE49-F238E27FC236}">
                  <a16:creationId xmlns:a16="http://schemas.microsoft.com/office/drawing/2014/main" id="{DA335F57-374F-4AE5-9F9D-6060D9FA7102}"/>
                </a:ext>
              </a:extLst>
            </p:cNvPr>
            <p:cNvPicPr>
              <a:picLocks noChangeAspect="1"/>
            </p:cNvPicPr>
            <p:nvPr/>
          </p:nvPicPr>
          <p:blipFill>
            <a:blip r:embed="rId5"/>
            <a:stretch>
              <a:fillRect/>
            </a:stretch>
          </p:blipFill>
          <p:spPr>
            <a:xfrm>
              <a:off x="7869115" y="2567345"/>
              <a:ext cx="685800" cy="685800"/>
            </a:xfrm>
            <a:prstGeom prst="rect">
              <a:avLst/>
            </a:prstGeom>
          </p:spPr>
        </p:pic>
        <p:pic>
          <p:nvPicPr>
            <p:cNvPr id="22" name="Picture 21" descr="IE">
              <a:extLst>
                <a:ext uri="{FF2B5EF4-FFF2-40B4-BE49-F238E27FC236}">
                  <a16:creationId xmlns:a16="http://schemas.microsoft.com/office/drawing/2014/main" id="{DA2F55C0-ED2D-4995-BB01-B96B6638E748}"/>
                </a:ext>
              </a:extLst>
            </p:cNvPr>
            <p:cNvPicPr>
              <a:picLocks noChangeAspect="1"/>
            </p:cNvPicPr>
            <p:nvPr/>
          </p:nvPicPr>
          <p:blipFill>
            <a:blip r:embed="rId6">
              <a:alphaModFix amt="3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19" name="Picture 18" descr="Opera">
              <a:extLst>
                <a:ext uri="{FF2B5EF4-FFF2-40B4-BE49-F238E27FC236}">
                  <a16:creationId xmlns:a16="http://schemas.microsoft.com/office/drawing/2014/main" id="{596E5188-7FC3-40BB-86D8-2E04ED38A922}"/>
                </a:ext>
              </a:extLst>
            </p:cNvPr>
            <p:cNvPicPr>
              <a:picLocks noChangeAspect="1"/>
            </p:cNvPicPr>
            <p:nvPr/>
          </p:nvPicPr>
          <p:blipFill>
            <a:blip r:embed="rId8"/>
            <a:stretch>
              <a:fillRect/>
            </a:stretch>
          </p:blipFill>
          <p:spPr>
            <a:xfrm>
              <a:off x="9681334" y="2567345"/>
              <a:ext cx="685800" cy="685800"/>
            </a:xfrm>
            <a:prstGeom prst="rect">
              <a:avLst/>
            </a:prstGeom>
          </p:spPr>
        </p:pic>
        <p:pic>
          <p:nvPicPr>
            <p:cNvPr id="17" name="Picture 16" descr="Safari">
              <a:extLst>
                <a:ext uri="{FF2B5EF4-FFF2-40B4-BE49-F238E27FC236}">
                  <a16:creationId xmlns:a16="http://schemas.microsoft.com/office/drawing/2014/main" id="{B1D5F096-2629-44F5-8B33-FD4D014B691B}"/>
                </a:ext>
              </a:extLst>
            </p:cNvPr>
            <p:cNvPicPr>
              <a:picLocks noChangeAspect="1"/>
            </p:cNvPicPr>
            <p:nvPr/>
          </p:nvPicPr>
          <p:blipFill>
            <a:blip r:embed="rId9"/>
            <a:stretch>
              <a:fillRect/>
            </a:stretch>
          </p:blipFill>
          <p:spPr>
            <a:xfrm>
              <a:off x="10581081" y="2567345"/>
              <a:ext cx="685800" cy="685800"/>
            </a:xfrm>
            <a:prstGeom prst="rect">
              <a:avLst/>
            </a:prstGeom>
          </p:spPr>
        </p:pic>
      </p:grpSp>
      <p:cxnSp>
        <p:nvCxnSpPr>
          <p:cNvPr id="38" name="Straight Connector 37">
            <a:extLst>
              <a:ext uri="{FF2B5EF4-FFF2-40B4-BE49-F238E27FC236}">
                <a16:creationId xmlns:a16="http://schemas.microsoft.com/office/drawing/2014/main" id="{7C975A6B-2D42-4206-ADF7-DB862B241EA2}"/>
              </a:ext>
              <a:ext uri="{C183D7F6-B498-43B3-948B-1728B52AA6E4}">
                <adec:decorative xmlns:adec="http://schemas.microsoft.com/office/drawing/2017/decorative" val="1"/>
              </a:ext>
            </a:extLst>
          </p:cNvPr>
          <p:cNvCxnSpPr>
            <a:cxnSpLocks/>
          </p:cNvCxnSpPr>
          <p:nvPr/>
        </p:nvCxnSpPr>
        <p:spPr>
          <a:xfrm>
            <a:off x="680570" y="3601723"/>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A3332B-298E-47AF-898A-29C5F9CBEE2E}"/>
              </a:ext>
            </a:extLst>
          </p:cNvPr>
          <p:cNvSpPr/>
          <p:nvPr/>
        </p:nvSpPr>
        <p:spPr>
          <a:xfrm>
            <a:off x="578005" y="4031591"/>
            <a:ext cx="4293996" cy="523220"/>
          </a:xfrm>
          <a:prstGeom prst="rect">
            <a:avLst/>
          </a:prstGeom>
        </p:spPr>
        <p:txBody>
          <a:bodyPr wrap="non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color-scheme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property</a:t>
            </a:r>
          </a:p>
        </p:txBody>
      </p:sp>
      <p:grpSp>
        <p:nvGrpSpPr>
          <p:cNvPr id="24" name="Group 23" descr="color-scheme property support in Safari">
            <a:extLst>
              <a:ext uri="{FF2B5EF4-FFF2-40B4-BE49-F238E27FC236}">
                <a16:creationId xmlns:a16="http://schemas.microsoft.com/office/drawing/2014/main" id="{0D93E3C2-95B0-4CC8-A893-D847479DB957}"/>
              </a:ext>
            </a:extLst>
          </p:cNvPr>
          <p:cNvGrpSpPr/>
          <p:nvPr/>
        </p:nvGrpSpPr>
        <p:grpSpPr>
          <a:xfrm>
            <a:off x="6308940" y="3950301"/>
            <a:ext cx="5197260" cy="685800"/>
            <a:chOff x="6069621" y="2567345"/>
            <a:chExt cx="5197260" cy="685800"/>
          </a:xfrm>
        </p:grpSpPr>
        <p:pic>
          <p:nvPicPr>
            <p:cNvPr id="25" name="Picture 24" descr="Chrome">
              <a:extLst>
                <a:ext uri="{FF2B5EF4-FFF2-40B4-BE49-F238E27FC236}">
                  <a16:creationId xmlns:a16="http://schemas.microsoft.com/office/drawing/2014/main" id="{512B01B7-6B08-4AF7-B6ED-8D39BF9BA01F}"/>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26" name="Picture 25" descr="Microsoft Edge beta">
              <a:extLst>
                <a:ext uri="{FF2B5EF4-FFF2-40B4-BE49-F238E27FC236}">
                  <a16:creationId xmlns:a16="http://schemas.microsoft.com/office/drawing/2014/main" id="{991647A4-E542-4B6F-B150-86455D034086}"/>
                </a:ext>
              </a:extLst>
            </p:cNvPr>
            <p:cNvPicPr>
              <a:picLocks noChangeAspect="1"/>
            </p:cNvPicPr>
            <p:nvPr/>
          </p:nvPicPr>
          <p:blipFill>
            <a:blip r:embed="rId4">
              <a:grayscl/>
              <a:alphaModFix amt="20000"/>
            </a:blip>
            <a:stretch>
              <a:fillRect/>
            </a:stretch>
          </p:blipFill>
          <p:spPr>
            <a:xfrm>
              <a:off x="6969368" y="2567345"/>
              <a:ext cx="685800" cy="685800"/>
            </a:xfrm>
            <a:prstGeom prst="rect">
              <a:avLst/>
            </a:prstGeom>
          </p:spPr>
        </p:pic>
        <p:pic>
          <p:nvPicPr>
            <p:cNvPr id="27" name="Picture 26" descr="Firefox">
              <a:extLst>
                <a:ext uri="{FF2B5EF4-FFF2-40B4-BE49-F238E27FC236}">
                  <a16:creationId xmlns:a16="http://schemas.microsoft.com/office/drawing/2014/main" id="{0016A41B-A5DB-4BC5-A394-2938A0483E3D}"/>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0" name="Picture 29" descr="IE">
              <a:extLst>
                <a:ext uri="{FF2B5EF4-FFF2-40B4-BE49-F238E27FC236}">
                  <a16:creationId xmlns:a16="http://schemas.microsoft.com/office/drawing/2014/main" id="{C8CC4B8F-D025-45B5-8E79-DAF5931CEF56}"/>
                </a:ext>
              </a:extLst>
            </p:cNvPr>
            <p:cNvPicPr>
              <a:picLocks noChangeAspect="1"/>
            </p:cNvPicPr>
            <p:nvPr/>
          </p:nvPicPr>
          <p:blipFill>
            <a:blip r:embed="rId6">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29" name="Picture 28" descr="Opera">
              <a:extLst>
                <a:ext uri="{FF2B5EF4-FFF2-40B4-BE49-F238E27FC236}">
                  <a16:creationId xmlns:a16="http://schemas.microsoft.com/office/drawing/2014/main" id="{4130270E-800F-4505-8B24-1E6767B023AF}"/>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28" name="Picture 27" descr="Safari">
              <a:extLst>
                <a:ext uri="{FF2B5EF4-FFF2-40B4-BE49-F238E27FC236}">
                  <a16:creationId xmlns:a16="http://schemas.microsoft.com/office/drawing/2014/main" id="{D811E08F-7F22-4C0F-9934-FAC54C9012A0}"/>
                </a:ext>
              </a:extLst>
            </p:cNvPr>
            <p:cNvPicPr>
              <a:picLocks noChangeAspect="1"/>
            </p:cNvPicPr>
            <p:nvPr/>
          </p:nvPicPr>
          <p:blipFill>
            <a:blip r:embed="rId9"/>
            <a:stretch>
              <a:fillRect/>
            </a:stretch>
          </p:blipFill>
          <p:spPr>
            <a:xfrm>
              <a:off x="10581081" y="2567345"/>
              <a:ext cx="685800" cy="685800"/>
            </a:xfrm>
            <a:prstGeom prst="rect">
              <a:avLst/>
            </a:prstGeom>
          </p:spPr>
        </p:pic>
      </p:grpSp>
      <p:cxnSp>
        <p:nvCxnSpPr>
          <p:cNvPr id="43" name="Straight Connector 42">
            <a:extLst>
              <a:ext uri="{FF2B5EF4-FFF2-40B4-BE49-F238E27FC236}">
                <a16:creationId xmlns:a16="http://schemas.microsoft.com/office/drawing/2014/main" id="{5661EDA1-0DEF-48C3-BFA2-AF868C456734}"/>
              </a:ext>
              <a:ext uri="{C183D7F6-B498-43B3-948B-1728B52AA6E4}">
                <adec:decorative xmlns:adec="http://schemas.microsoft.com/office/drawing/2017/decorative" val="1"/>
              </a:ext>
            </a:extLst>
          </p:cNvPr>
          <p:cNvCxnSpPr>
            <a:cxnSpLocks/>
          </p:cNvCxnSpPr>
          <p:nvPr/>
        </p:nvCxnSpPr>
        <p:spPr>
          <a:xfrm>
            <a:off x="685800" y="4984679"/>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351BB7-00F2-4AC5-9A19-B7AC39362286}"/>
              </a:ext>
            </a:extLst>
          </p:cNvPr>
          <p:cNvSpPr/>
          <p:nvPr/>
        </p:nvSpPr>
        <p:spPr>
          <a:xfrm>
            <a:off x="578005" y="5333257"/>
            <a:ext cx="5517995" cy="954107"/>
          </a:xfrm>
          <a:prstGeom prst="rect">
            <a:avLst/>
          </a:prstGeom>
        </p:spPr>
        <p:txBody>
          <a:bodyPr wrap="squar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color-scheme &lt;meta&gt;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tag name and values (initial syntax)</a:t>
            </a:r>
          </a:p>
        </p:txBody>
      </p:sp>
      <p:grpSp>
        <p:nvGrpSpPr>
          <p:cNvPr id="31" name="Group 30" descr="color-scheme &lt;meta&gt; tag name support in Safari">
            <a:extLst>
              <a:ext uri="{FF2B5EF4-FFF2-40B4-BE49-F238E27FC236}">
                <a16:creationId xmlns:a16="http://schemas.microsoft.com/office/drawing/2014/main" id="{05F76393-3A0A-40E4-9112-255E61D3B1DD}"/>
              </a:ext>
            </a:extLst>
          </p:cNvPr>
          <p:cNvGrpSpPr/>
          <p:nvPr/>
        </p:nvGrpSpPr>
        <p:grpSpPr>
          <a:xfrm>
            <a:off x="6308940" y="5462964"/>
            <a:ext cx="5197260" cy="685800"/>
            <a:chOff x="6069621" y="2567345"/>
            <a:chExt cx="5197260" cy="685800"/>
          </a:xfrm>
        </p:grpSpPr>
        <p:pic>
          <p:nvPicPr>
            <p:cNvPr id="32" name="Picture 31" descr="Chrome">
              <a:extLst>
                <a:ext uri="{FF2B5EF4-FFF2-40B4-BE49-F238E27FC236}">
                  <a16:creationId xmlns:a16="http://schemas.microsoft.com/office/drawing/2014/main" id="{7A5FB8EF-C67A-43B1-984B-7AA7A03F1055}"/>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33" name="Picture 32" descr="Microsoft Edge beta">
              <a:extLst>
                <a:ext uri="{FF2B5EF4-FFF2-40B4-BE49-F238E27FC236}">
                  <a16:creationId xmlns:a16="http://schemas.microsoft.com/office/drawing/2014/main" id="{6EB58FB7-522F-4D33-8293-F01BFED0B657}"/>
                </a:ext>
              </a:extLst>
            </p:cNvPr>
            <p:cNvPicPr>
              <a:picLocks noChangeAspect="1"/>
            </p:cNvPicPr>
            <p:nvPr/>
          </p:nvPicPr>
          <p:blipFill>
            <a:blip r:embed="rId4">
              <a:grayscl/>
              <a:alphaModFix amt="20000"/>
            </a:blip>
            <a:stretch>
              <a:fillRect/>
            </a:stretch>
          </p:blipFill>
          <p:spPr>
            <a:xfrm>
              <a:off x="6969368" y="2567345"/>
              <a:ext cx="685800" cy="685800"/>
            </a:xfrm>
            <a:prstGeom prst="rect">
              <a:avLst/>
            </a:prstGeom>
          </p:spPr>
        </p:pic>
        <p:pic>
          <p:nvPicPr>
            <p:cNvPr id="34" name="Picture 33" descr="Firefox">
              <a:extLst>
                <a:ext uri="{FF2B5EF4-FFF2-40B4-BE49-F238E27FC236}">
                  <a16:creationId xmlns:a16="http://schemas.microsoft.com/office/drawing/2014/main" id="{21FC67D7-F90F-4E1A-8B78-F3E92D5691FB}"/>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7" name="Picture 36" descr="IE">
              <a:extLst>
                <a:ext uri="{FF2B5EF4-FFF2-40B4-BE49-F238E27FC236}">
                  <a16:creationId xmlns:a16="http://schemas.microsoft.com/office/drawing/2014/main" id="{5FA20D88-2CD2-419E-896B-C83ABEF11617}"/>
                </a:ext>
              </a:extLst>
            </p:cNvPr>
            <p:cNvPicPr>
              <a:picLocks noChangeAspect="1"/>
            </p:cNvPicPr>
            <p:nvPr/>
          </p:nvPicPr>
          <p:blipFill>
            <a:blip r:embed="rId6">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36" name="Picture 35" descr="Opera">
              <a:extLst>
                <a:ext uri="{FF2B5EF4-FFF2-40B4-BE49-F238E27FC236}">
                  <a16:creationId xmlns:a16="http://schemas.microsoft.com/office/drawing/2014/main" id="{2B194AD2-6531-4F06-A7AB-C3C9BF95F040}"/>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35" name="Picture 34" descr="Safari">
              <a:extLst>
                <a:ext uri="{FF2B5EF4-FFF2-40B4-BE49-F238E27FC236}">
                  <a16:creationId xmlns:a16="http://schemas.microsoft.com/office/drawing/2014/main" id="{64B6CA4A-4EF9-4B18-8410-CF7C1969933E}"/>
                </a:ext>
              </a:extLst>
            </p:cNvPr>
            <p:cNvPicPr>
              <a:picLocks noChangeAspect="1"/>
            </p:cNvPicPr>
            <p:nvPr/>
          </p:nvPicPr>
          <p:blipFill>
            <a:blip r:embed="rId9"/>
            <a:stretch>
              <a:fillRect/>
            </a:stretch>
          </p:blipFill>
          <p:spPr>
            <a:xfrm>
              <a:off x="10581081" y="2567345"/>
              <a:ext cx="685800" cy="685800"/>
            </a:xfrm>
            <a:prstGeom prst="rect">
              <a:avLst/>
            </a:prstGeom>
          </p:spPr>
        </p:pic>
      </p:grpSp>
    </p:spTree>
    <p:extLst>
      <p:ext uri="{BB962C8B-B14F-4D97-AF65-F5344CB8AC3E}">
        <p14:creationId xmlns:p14="http://schemas.microsoft.com/office/powerpoint/2010/main" val="2129886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chemeClr val="bg1"/>
                </a:solidFill>
                <a:latin typeface="Playfair Display" panose="00000500000000000000" pitchFamily="50" charset="0"/>
                <a:cs typeface="Segoe UI Semilight" panose="020B0402040204020203" pitchFamily="34" charset="0"/>
              </a:rPr>
              <a:t>CONTRAST</a:t>
            </a:r>
            <a:endParaRPr lang="en-US">
              <a:solidFill>
                <a:schemeClr val="bg1"/>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3609278" y="2756210"/>
            <a:ext cx="4973444" cy="134558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3529345" y="2663283"/>
            <a:ext cx="5133311" cy="153143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1681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E6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00655" y="2291763"/>
            <a:ext cx="6190690" cy="2274474"/>
          </a:xfrm>
        </p:spPr>
        <p:txBody>
          <a:bodyPr>
            <a:noAutofit/>
          </a:bodyPr>
          <a:lstStyle/>
          <a:p>
            <a:pPr algn="ctr">
              <a:lnSpc>
                <a:spcPct val="100000"/>
              </a:lnSpc>
            </a:pPr>
            <a:r>
              <a:rPr lang="en-US" sz="4800">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C3F6C1-32E4-4F85-B69B-75BC65B73859}"/>
              </a:ext>
            </a:extLst>
          </p:cNvPr>
          <p:cNvSpPr txBox="1"/>
          <p:nvPr/>
        </p:nvSpPr>
        <p:spPr>
          <a:xfrm>
            <a:off x="9865519" y="5066265"/>
            <a:ext cx="1793082" cy="1046440"/>
          </a:xfrm>
          <a:prstGeom prst="rect">
            <a:avLst/>
          </a:prstGeom>
          <a:noFill/>
        </p:spPr>
        <p:txBody>
          <a:bodyPr wrap="square" rtlCol="0">
            <a:spAutoFit/>
          </a:bodyPr>
          <a:lstStyle/>
          <a:p>
            <a:pPr algn="ctr"/>
            <a:r>
              <a:rPr lang="en-US">
                <a:solidFill>
                  <a:srgbClr val="CEDBE3"/>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4400">
                <a:solidFill>
                  <a:srgbClr val="CEDBE3"/>
                </a:solidFill>
                <a:latin typeface="Open Sans" panose="020B0606030504020204" pitchFamily="34" charset="0"/>
                <a:ea typeface="Open Sans" panose="020B0606030504020204" pitchFamily="34" charset="0"/>
                <a:cs typeface="Open Sans" panose="020B0606030504020204" pitchFamily="34" charset="0"/>
              </a:rPr>
              <a:t>1.74:1</a:t>
            </a:r>
          </a:p>
        </p:txBody>
      </p:sp>
    </p:spTree>
    <p:extLst>
      <p:ext uri="{BB962C8B-B14F-4D97-AF65-F5344CB8AC3E}">
        <p14:creationId xmlns:p14="http://schemas.microsoft.com/office/powerpoint/2010/main" val="2016414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8458840" cy="155099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Integration with system contrast settings</a:t>
            </a:r>
          </a:p>
        </p:txBody>
      </p:sp>
      <p:pic>
        <p:nvPicPr>
          <p:cNvPr id="5" name="Picture 4" descr="MacOS visual accessibility settings with &quot;Increase contrast&quot; checked">
            <a:extLst>
              <a:ext uri="{FF2B5EF4-FFF2-40B4-BE49-F238E27FC236}">
                <a16:creationId xmlns:a16="http://schemas.microsoft.com/office/drawing/2014/main" id="{95170DB2-AD51-481C-9CB9-6AA253DAB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67" y="342900"/>
            <a:ext cx="8285508" cy="6172200"/>
          </a:xfrm>
          <a:prstGeom prst="rect">
            <a:avLst/>
          </a:prstGeom>
        </p:spPr>
      </p:pic>
    </p:spTree>
    <p:extLst>
      <p:ext uri="{BB962C8B-B14F-4D97-AF65-F5344CB8AC3E}">
        <p14:creationId xmlns:p14="http://schemas.microsoft.com/office/powerpoint/2010/main" val="3318709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8273102"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Current (proposed)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866901"/>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prefers-contrast: high</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287508"/>
            <a:ext cx="6096000" cy="646331"/>
          </a:xfrm>
          <a:prstGeom prst="rect">
            <a:avLst/>
          </a:prstGeom>
        </p:spPr>
        <p:txBody>
          <a:bodyPr>
            <a:spAutoFit/>
          </a:bodyPr>
          <a:lstStyle/>
          <a:p>
            <a:r>
              <a:rPr lang="en-US" sz="3600">
                <a:solidFill>
                  <a:srgbClr val="293742"/>
                </a:solidFill>
                <a:latin typeface="Open Sans Semibold" panose="020B0706030804020204" pitchFamily="34" charset="0"/>
                <a:ea typeface="Open Sans Semibold" panose="020B0706030804020204" pitchFamily="34" charset="0"/>
                <a:cs typeface="Open Sans Semibold" panose="020B07060308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9" y="3980987"/>
            <a:ext cx="6774366" cy="64633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high</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low</a:t>
            </a:r>
          </a:p>
        </p:txBody>
      </p:sp>
    </p:spTree>
    <p:extLst>
      <p:ext uri="{BB962C8B-B14F-4D97-AF65-F5344CB8AC3E}">
        <p14:creationId xmlns:p14="http://schemas.microsoft.com/office/powerpoint/2010/main" val="3965410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10801989"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Do those values align with reality?</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52599"/>
            <a:ext cx="10939948" cy="17089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Consolas" panose="020B0609020204030204" pitchFamily="49" charset="0"/>
                <a:cs typeface="Segoe UI" panose="020B0502040204020203" pitchFamily="34" charset="0"/>
              </a:rPr>
              <a:t>reduce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increase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high</a:t>
            </a: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 ?</a:t>
            </a:r>
          </a:p>
          <a:p>
            <a:pPr algn="l">
              <a:lnSpc>
                <a:spcPct val="100000"/>
              </a:lnSpc>
            </a:pPr>
            <a:endPar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endParaRPr>
          </a:p>
          <a:p>
            <a:pPr algn="l">
              <a:lnSpc>
                <a:spcPct val="100000"/>
              </a:lnSpc>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Numeric values?</a:t>
            </a:r>
          </a:p>
          <a:p>
            <a:pPr marL="571500" indent="-571500" algn="l">
              <a:lnSpc>
                <a:spcPct val="100000"/>
              </a:lnSpc>
              <a:buFont typeface="Arial" panose="020B0604020202020204" pitchFamily="34" charset="0"/>
              <a:buChar char="•"/>
            </a:pPr>
            <a:endParaRPr lang="en-US" sz="3600">
              <a:solidFill>
                <a:srgbClr val="5F5F5F"/>
              </a:solidFill>
              <a:latin typeface="Consolas" panose="020B0609020204030204" pitchFamily="49" charset="0"/>
              <a:cs typeface="Segoe UI" panose="020B0502040204020203" pitchFamily="34" charset="0"/>
            </a:endParaRPr>
          </a:p>
        </p:txBody>
      </p:sp>
    </p:spTree>
    <p:extLst>
      <p:ext uri="{BB962C8B-B14F-4D97-AF65-F5344CB8AC3E}">
        <p14:creationId xmlns:p14="http://schemas.microsoft.com/office/powerpoint/2010/main" val="2843817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499263"/>
            <a:ext cx="9614210"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Focus on adjusting</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24026"/>
            <a:ext cx="10939948" cy="5640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Text</a:t>
            </a:r>
          </a:p>
        </p:txBody>
      </p:sp>
      <p:sp>
        <p:nvSpPr>
          <p:cNvPr id="5" name="Title 1">
            <a:extLst>
              <a:ext uri="{FF2B5EF4-FFF2-40B4-BE49-F238E27FC236}">
                <a16:creationId xmlns:a16="http://schemas.microsoft.com/office/drawing/2014/main" id="{4CC67353-FEE2-4FD0-ABB6-1BEE51D7B3EE}"/>
              </a:ext>
            </a:extLst>
          </p:cNvPr>
          <p:cNvSpPr txBox="1">
            <a:spLocks/>
          </p:cNvSpPr>
          <p:nvPr/>
        </p:nvSpPr>
        <p:spPr>
          <a:xfrm>
            <a:off x="566252" y="2557579"/>
            <a:ext cx="10939948" cy="5640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Non-decorative icons / imagery</a:t>
            </a:r>
          </a:p>
          <a:p>
            <a:pPr marL="571500" indent="-571500" algn="l">
              <a:lnSpc>
                <a:spcPct val="100000"/>
              </a:lnSpc>
              <a:buFont typeface="Arial" panose="020B0604020202020204" pitchFamily="34" charset="0"/>
              <a:buChar char="•"/>
            </a:pPr>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a:extLst>
              <a:ext uri="{FF2B5EF4-FFF2-40B4-BE49-F238E27FC236}">
                <a16:creationId xmlns:a16="http://schemas.microsoft.com/office/drawing/2014/main" id="{9C58B268-5261-4B74-B1A0-03A886013B1D}"/>
              </a:ext>
            </a:extLst>
          </p:cNvPr>
          <p:cNvSpPr txBox="1">
            <a:spLocks/>
          </p:cNvSpPr>
          <p:nvPr/>
        </p:nvSpPr>
        <p:spPr>
          <a:xfrm>
            <a:off x="566252" y="3391132"/>
            <a:ext cx="7763932" cy="1162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Backgrounds and decorations on interactive elements</a:t>
            </a:r>
          </a:p>
          <a:p>
            <a:pPr marL="571500" indent="-571500" algn="l">
              <a:lnSpc>
                <a:spcPct val="100000"/>
              </a:lnSpc>
              <a:buFont typeface="Arial" panose="020B0604020202020204" pitchFamily="34" charset="0"/>
              <a:buChar char="•"/>
            </a:pPr>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F9B231CC-7BE7-4397-84B6-3494575FDE8D}"/>
              </a:ext>
            </a:extLst>
          </p:cNvPr>
          <p:cNvSpPr txBox="1">
            <a:spLocks/>
          </p:cNvSpPr>
          <p:nvPr/>
        </p:nvSpPr>
        <p:spPr>
          <a:xfrm>
            <a:off x="566252" y="4823200"/>
            <a:ext cx="10939948" cy="10621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Other design elements important to understanding relationships</a:t>
            </a:r>
          </a:p>
        </p:txBody>
      </p:sp>
    </p:spTree>
    <p:extLst>
      <p:ext uri="{BB962C8B-B14F-4D97-AF65-F5344CB8AC3E}">
        <p14:creationId xmlns:p14="http://schemas.microsoft.com/office/powerpoint/2010/main" val="235596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9"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chemeClr val="bg1"/>
                </a:solidFill>
                <a:latin typeface="Playfair Display" panose="00000500000000000000" pitchFamily="50" charset="0"/>
                <a:cs typeface="Segoe UI Semilight" panose="020B0402040204020203" pitchFamily="34" charset="0"/>
              </a:rPr>
              <a:t>FORCED COLORS</a:t>
            </a:r>
            <a:endParaRPr lang="en-US">
              <a:solidFill>
                <a:schemeClr val="bg1"/>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438400" y="2756210"/>
            <a:ext cx="7315200" cy="134558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346253" y="2663283"/>
            <a:ext cx="7499494" cy="153143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8650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C4AFBD5-CBB0-4761-A20D-D4E00D03B33D}"/>
              </a:ext>
            </a:extLst>
          </p:cNvPr>
          <p:cNvSpPr>
            <a:spLocks noGrp="1"/>
          </p:cNvSpPr>
          <p:nvPr>
            <p:ph type="ctrTitle"/>
          </p:nvPr>
        </p:nvSpPr>
        <p:spPr/>
        <p:txBody>
          <a:bodyPr/>
          <a:lstStyle/>
          <a:p>
            <a:r>
              <a:rPr lang="en-US"/>
              <a:t>Standards</a:t>
            </a:r>
            <a:r>
              <a:rPr lang="en-US" baseline="0"/>
              <a:t> influenced by Windows High Contrast</a:t>
            </a:r>
            <a:endParaRPr lang="en-US"/>
          </a:p>
        </p:txBody>
      </p:sp>
      <p:pic>
        <p:nvPicPr>
          <p:cNvPr id="4" name="Picture 3" descr="Windows in a High Contrast black them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120388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4E7EF5E0-D3D1-41FA-B2E0-213A360CAF1F}"/>
              </a:ext>
            </a:extLst>
          </p:cNvPr>
          <p:cNvSpPr>
            <a:spLocks noGrp="1"/>
          </p:cNvSpPr>
          <p:nvPr>
            <p:ph type="title"/>
          </p:nvPr>
        </p:nvSpPr>
        <p:spPr/>
        <p:txBody>
          <a:bodyPr/>
          <a:lstStyle/>
          <a:p>
            <a:r>
              <a:rPr lang="en-US"/>
              <a:t>Windows High Contrast is a misnomer</a:t>
            </a:r>
          </a:p>
        </p:txBody>
      </p:sp>
      <p:grpSp>
        <p:nvGrpSpPr>
          <p:cNvPr id="2" name="Group 1" descr="Collage of varying High Contrast themes, some default and some user-generated">
            <a:extLst>
              <a:ext uri="{FF2B5EF4-FFF2-40B4-BE49-F238E27FC236}">
                <a16:creationId xmlns:a16="http://schemas.microsoft.com/office/drawing/2014/main" id="{0C6A92E2-09D0-4B21-8052-9F8386D51ED3}"/>
              </a:ext>
            </a:extLst>
          </p:cNvPr>
          <p:cNvGrpSpPr/>
          <p:nvPr/>
        </p:nvGrpSpPr>
        <p:grpSpPr>
          <a:xfrm>
            <a:off x="0" y="-2122426"/>
            <a:ext cx="12192000" cy="12052043"/>
            <a:chOff x="0" y="-2122426"/>
            <a:chExt cx="12192000" cy="12052043"/>
          </a:xfrm>
        </p:grpSpPr>
        <p:pic>
          <p:nvPicPr>
            <p:cNvPr id="3" name="Picture 2">
              <a:extLst>
                <a:ext uri="{FF2B5EF4-FFF2-40B4-BE49-F238E27FC236}">
                  <a16:creationId xmlns:a16="http://schemas.microsoft.com/office/drawing/2014/main" id="{E021D82A-D0C3-404B-B66E-F4D31715C96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3657600" cy="5165490"/>
            </a:xfrm>
            <a:prstGeom prst="rect">
              <a:avLst/>
            </a:prstGeom>
          </p:spPr>
        </p:pic>
        <p:pic>
          <p:nvPicPr>
            <p:cNvPr id="12" name="Picture 11">
              <a:extLst>
                <a:ext uri="{FF2B5EF4-FFF2-40B4-BE49-F238E27FC236}">
                  <a16:creationId xmlns:a16="http://schemas.microsoft.com/office/drawing/2014/main" id="{D34866AD-0C26-41EB-8F4C-AF83838E876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5407313"/>
              <a:ext cx="3657600" cy="4522304"/>
            </a:xfrm>
            <a:prstGeom prst="rect">
              <a:avLst/>
            </a:prstGeom>
          </p:spPr>
        </p:pic>
        <p:pic>
          <p:nvPicPr>
            <p:cNvPr id="5" name="Picture 4">
              <a:extLst>
                <a:ext uri="{FF2B5EF4-FFF2-40B4-BE49-F238E27FC236}">
                  <a16:creationId xmlns:a16="http://schemas.microsoft.com/office/drawing/2014/main" id="{6D95EF03-6597-41B6-91D6-0A616E6FCED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7200" y="-2122426"/>
              <a:ext cx="3657600" cy="5549972"/>
            </a:xfrm>
            <a:prstGeom prst="rect">
              <a:avLst/>
            </a:prstGeom>
          </p:spPr>
        </p:pic>
        <p:pic>
          <p:nvPicPr>
            <p:cNvPr id="14" name="Picture 13">
              <a:extLst>
                <a:ext uri="{FF2B5EF4-FFF2-40B4-BE49-F238E27FC236}">
                  <a16:creationId xmlns:a16="http://schemas.microsoft.com/office/drawing/2014/main" id="{AF39D705-D788-4D9A-941D-AECAB8196B5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267200" y="3634154"/>
              <a:ext cx="3657600" cy="4511858"/>
            </a:xfrm>
            <a:prstGeom prst="rect">
              <a:avLst/>
            </a:prstGeom>
          </p:spPr>
        </p:pic>
        <p:pic>
          <p:nvPicPr>
            <p:cNvPr id="10" name="Picture 9">
              <a:extLst>
                <a:ext uri="{FF2B5EF4-FFF2-40B4-BE49-F238E27FC236}">
                  <a16:creationId xmlns:a16="http://schemas.microsoft.com/office/drawing/2014/main" id="{9B6FF232-5F61-46CB-A338-0D917887E4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34400" y="-1626178"/>
              <a:ext cx="3657600" cy="4522304"/>
            </a:xfrm>
            <a:prstGeom prst="rect">
              <a:avLst/>
            </a:prstGeom>
          </p:spPr>
        </p:pic>
        <p:pic>
          <p:nvPicPr>
            <p:cNvPr id="7" name="Picture 6">
              <a:extLst>
                <a:ext uri="{FF2B5EF4-FFF2-40B4-BE49-F238E27FC236}">
                  <a16:creationId xmlns:a16="http://schemas.microsoft.com/office/drawing/2014/main" id="{86749D89-A759-47BD-B087-53E16D8C915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34400" y="3157051"/>
              <a:ext cx="3657600" cy="4500524"/>
            </a:xfrm>
            <a:prstGeom prst="rect">
              <a:avLst/>
            </a:prstGeom>
          </p:spPr>
        </p:pic>
      </p:grpSp>
    </p:spTree>
    <p:extLst>
      <p:ext uri="{BB962C8B-B14F-4D97-AF65-F5344CB8AC3E}">
        <p14:creationId xmlns:p14="http://schemas.microsoft.com/office/powerpoint/2010/main" val="813357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905289" y="2291763"/>
            <a:ext cx="8381423" cy="2274474"/>
          </a:xfrm>
        </p:spPr>
        <p:txBody>
          <a:bodyPr>
            <a:noAutofit/>
          </a:bodyPr>
          <a:lstStyle/>
          <a:p>
            <a:pPr algn="ctr">
              <a:lnSpc>
                <a:spcPct val="100000"/>
              </a:lnSpc>
            </a:pPr>
            <a:r>
              <a:rPr lang="en-US" sz="4800">
                <a:solidFill>
                  <a:srgbClr val="293742"/>
                </a:solidFill>
                <a:latin typeface="Open Sans"/>
              </a:rPr>
              <a:t>How browsers apply forced colors to web content</a:t>
            </a:r>
            <a:endParaRPr lang="en-US"/>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687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1073C14-EB61-4E84-824E-BB4894A1DE43}"/>
              </a:ext>
            </a:extLst>
          </p:cNvPr>
          <p:cNvSpPr>
            <a:spLocks noGrp="1"/>
          </p:cNvSpPr>
          <p:nvPr>
            <p:ph type="ctrTitle"/>
          </p:nvPr>
        </p:nvSpPr>
        <p:spPr/>
        <p:txBody>
          <a:bodyPr/>
          <a:lstStyle/>
          <a:p>
            <a:r>
              <a:rPr lang="en-US"/>
              <a:t>Windows High Contrast in High Contrast Black theme</a:t>
            </a:r>
          </a:p>
        </p:txBody>
      </p:sp>
      <p:pic>
        <p:nvPicPr>
          <p:cNvPr id="4" name="Picture 3" descr="Windows in a High Contrast black them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407858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A9DD480-FB3D-439D-83E5-3B98DE1A9884}"/>
              </a:ext>
            </a:extLst>
          </p:cNvPr>
          <p:cNvSpPr>
            <a:spLocks noGrp="1"/>
          </p:cNvSpPr>
          <p:nvPr>
            <p:ph type="title"/>
          </p:nvPr>
        </p:nvSpPr>
        <p:spPr/>
        <p:txBody>
          <a:bodyPr/>
          <a:lstStyle/>
          <a:p>
            <a:r>
              <a:rPr lang="en-US"/>
              <a:t>Forced colors page: intro portion</a:t>
            </a:r>
          </a:p>
        </p:txBody>
      </p:sp>
    </p:spTree>
    <p:extLst>
      <p:ext uri="{BB962C8B-B14F-4D97-AF65-F5344CB8AC3E}">
        <p14:creationId xmlns:p14="http://schemas.microsoft.com/office/powerpoint/2010/main" val="24642631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11371" y="2291763"/>
            <a:ext cx="6169259" cy="2274474"/>
          </a:xfrm>
        </p:spPr>
        <p:txBody>
          <a:bodyPr>
            <a:noAutofit/>
          </a:bodyPr>
          <a:lstStyle/>
          <a:p>
            <a:pPr algn="ctr">
              <a:lnSpc>
                <a:spcPct val="100000"/>
              </a:lnSpc>
            </a:pPr>
            <a:r>
              <a:rPr lang="en-US" sz="4800">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641486-57F8-4A2E-B38F-514691F5109A}"/>
              </a:ext>
            </a:extLst>
          </p:cNvPr>
          <p:cNvSpPr txBox="1"/>
          <p:nvPr/>
        </p:nvSpPr>
        <p:spPr>
          <a:xfrm>
            <a:off x="9836944" y="5066265"/>
            <a:ext cx="1821657" cy="1354217"/>
          </a:xfrm>
          <a:prstGeom prst="rect">
            <a:avLst/>
          </a:prstGeom>
          <a:noFill/>
        </p:spPr>
        <p:txBody>
          <a:bodyPr wrap="square" rtlCol="0">
            <a:spAutoFit/>
          </a:bodyPr>
          <a:lstStyle/>
          <a:p>
            <a:pPr algn="ctr"/>
            <a:r>
              <a:rPr lang="en-US">
                <a:solidFill>
                  <a:srgbClr val="293742"/>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6400">
                <a:solidFill>
                  <a:srgbClr val="293742"/>
                </a:solidFill>
                <a:latin typeface="Open Sans" panose="020B0606030504020204" pitchFamily="34" charset="0"/>
                <a:ea typeface="Open Sans" panose="020B0606030504020204" pitchFamily="34" charset="0"/>
                <a:cs typeface="Open Sans" panose="020B0606030504020204" pitchFamily="34" charset="0"/>
              </a:rPr>
              <a:t>21:1</a:t>
            </a:r>
          </a:p>
        </p:txBody>
      </p:sp>
    </p:spTree>
    <p:extLst>
      <p:ext uri="{BB962C8B-B14F-4D97-AF65-F5344CB8AC3E}">
        <p14:creationId xmlns:p14="http://schemas.microsoft.com/office/powerpoint/2010/main" val="4156421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5311C26-93FC-4851-8B81-BC8240F776FE}"/>
              </a:ext>
            </a:extLst>
          </p:cNvPr>
          <p:cNvSpPr>
            <a:spLocks noGrp="1"/>
          </p:cNvSpPr>
          <p:nvPr>
            <p:ph type="title"/>
          </p:nvPr>
        </p:nvSpPr>
        <p:spPr/>
        <p:txBody>
          <a:bodyPr/>
          <a:lstStyle/>
          <a:p>
            <a:r>
              <a:rPr lang="en-US"/>
              <a:t>Forced colors page: style profile portion</a:t>
            </a:r>
          </a:p>
        </p:txBody>
      </p:sp>
    </p:spTree>
    <p:extLst>
      <p:ext uri="{BB962C8B-B14F-4D97-AF65-F5344CB8AC3E}">
        <p14:creationId xmlns:p14="http://schemas.microsoft.com/office/powerpoint/2010/main" val="3855059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9A027CB-8B51-44A3-8826-D3352C4DAA1B}"/>
              </a:ext>
            </a:extLst>
          </p:cNvPr>
          <p:cNvSpPr>
            <a:spLocks noGrp="1"/>
          </p:cNvSpPr>
          <p:nvPr>
            <p:ph type="title"/>
          </p:nvPr>
        </p:nvSpPr>
        <p:spPr/>
        <p:txBody>
          <a:bodyPr/>
          <a:lstStyle/>
          <a:p>
            <a:r>
              <a:rPr lang="en-US"/>
              <a:t>Forced colors page: informational portion</a:t>
            </a:r>
          </a:p>
        </p:txBody>
      </p:sp>
    </p:spTree>
    <p:extLst>
      <p:ext uri="{BB962C8B-B14F-4D97-AF65-F5344CB8AC3E}">
        <p14:creationId xmlns:p14="http://schemas.microsoft.com/office/powerpoint/2010/main" val="4074410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00D1A0A-AA54-4E63-BBBD-E9D81B574080}"/>
              </a:ext>
            </a:extLst>
          </p:cNvPr>
          <p:cNvSpPr>
            <a:spLocks noGrp="1"/>
          </p:cNvSpPr>
          <p:nvPr>
            <p:ph type="title"/>
          </p:nvPr>
        </p:nvSpPr>
        <p:spPr/>
        <p:txBody>
          <a:bodyPr/>
          <a:lstStyle/>
          <a:p>
            <a:r>
              <a:rPr lang="en-US"/>
              <a:t>Forced colors</a:t>
            </a:r>
            <a:r>
              <a:rPr lang="en-US" baseline="0"/>
              <a:t> page: form portion</a:t>
            </a:r>
            <a:endParaRPr lang="en-US"/>
          </a:p>
        </p:txBody>
      </p:sp>
      <p:pic>
        <p:nvPicPr>
          <p:cNvPr id="3" name="Picture 2" descr="The High Contrast version of the page showing color-shifted form fields">
            <a:extLst>
              <a:ext uri="{FF2B5EF4-FFF2-40B4-BE49-F238E27FC236}">
                <a16:creationId xmlns:a16="http://schemas.microsoft.com/office/drawing/2014/main" id="{6CE06D88-1F63-45AC-8F71-34EFCD4F1358}"/>
              </a:ext>
            </a:extLst>
          </p:cNvPr>
          <p:cNvPicPr>
            <a:picLocks noChangeAspect="1"/>
          </p:cNvPicPr>
          <p:nvPr/>
        </p:nvPicPr>
        <p:blipFill>
          <a:blip r:embed="rId4"/>
          <a:srcRect/>
          <a:stretch/>
        </p:blipFill>
        <p:spPr>
          <a:xfrm>
            <a:off x="1142" y="642"/>
            <a:ext cx="12189715" cy="6856715"/>
          </a:xfrm>
          <a:prstGeom prst="rect">
            <a:avLst/>
          </a:prstGeom>
        </p:spPr>
      </p:pic>
    </p:spTree>
    <p:extLst>
      <p:ext uri="{BB962C8B-B14F-4D97-AF65-F5344CB8AC3E}">
        <p14:creationId xmlns:p14="http://schemas.microsoft.com/office/powerpoint/2010/main" val="1106347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135095" y="2291763"/>
            <a:ext cx="5921811"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How this works under the hood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94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The rendering engine reverts some properties:</a:t>
            </a:r>
          </a:p>
        </p:txBody>
      </p:sp>
      <p:sp>
        <p:nvSpPr>
          <p:cNvPr id="16" name="Title 1">
            <a:extLst>
              <a:ext uri="{FF2B5EF4-FFF2-40B4-BE49-F238E27FC236}">
                <a16:creationId xmlns:a16="http://schemas.microsoft.com/office/drawing/2014/main" id="{B4099620-4EB2-49CA-9D29-63108A0C7D61}"/>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solidFill>
                <a:latin typeface="Consolas" panose="020B0609020204030204" pitchFamily="49" charset="0"/>
                <a:cs typeface="Segoe UI" panose="020B0502040204020203" pitchFamily="34" charset="0"/>
              </a:rPr>
              <a:t>border-color, background-color, etc.</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Title 1">
            <a:extLst>
              <a:ext uri="{FF2B5EF4-FFF2-40B4-BE49-F238E27FC236}">
                <a16:creationId xmlns:a16="http://schemas.microsoft.com/office/drawing/2014/main" id="{D0B391C4-A014-47D2-A3C9-38D31F7E441F}"/>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box-shadow</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solidFill>
                <a:latin typeface="Consolas" panose="020B0609020204030204" pitchFamily="49" charset="0"/>
                <a:cs typeface="Segoe UI" panose="020B0502040204020203" pitchFamily="34" charset="0"/>
              </a:rPr>
              <a:t> text-shadow</a:t>
            </a:r>
          </a:p>
        </p:txBody>
      </p:sp>
      <p:sp>
        <p:nvSpPr>
          <p:cNvPr id="18" name="Title 1">
            <a:extLst>
              <a:ext uri="{FF2B5EF4-FFF2-40B4-BE49-F238E27FC236}">
                <a16:creationId xmlns:a16="http://schemas.microsoft.com/office/drawing/2014/main" id="{9F097405-5EF1-4A5E-B730-7D81292CE514}"/>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background-image </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a:solidFill>
                  <a:srgbClr val="5F5F5F"/>
                </a:solidFill>
                <a:latin typeface="Consolas" panose="020B0609020204030204" pitchFamily="49" charset="0"/>
                <a:ea typeface="Open Sans" panose="020B0606030504020204" pitchFamily="34" charset="0"/>
                <a:cs typeface="Open Sans" panose="020B0606030504020204" pitchFamily="34" charset="0"/>
              </a:rPr>
              <a:t>buttons</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0" name="Picture 9" descr="A screenshot of a form field, text label, and some text in a dark blue theme. There is a focused link with a box shadow around it.">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but with all the color removed and set to defaults (white background, black text, blue link with no box shadow)">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dark blue scheme to the reverted scheme">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921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8"/>
            <a:ext cx="7682697" cy="159609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The rendering engine applies the user’s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7"/>
            <a:ext cx="5556096" cy="35687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These styles are specified in one of the browser’s “user agent” stylesheets</a:t>
            </a:r>
          </a:p>
        </p:txBody>
      </p:sp>
      <p:pic>
        <p:nvPicPr>
          <p:cNvPr id="10" name="Picture 9" descr="The screenshot with all the color removed">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with user system colors automatically applied">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reverted color version to the forced color version">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15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Notes on reverted property values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alpha val="50000"/>
                  </a:srgbClr>
                </a:solidFill>
                <a:latin typeface="Consolas" panose="020B0609020204030204" pitchFamily="49" charset="0"/>
                <a:cs typeface="Segoe UI" panose="020B0502040204020203" pitchFamily="34" charset="0"/>
              </a:rPr>
              <a:t>border-color, background-color, etc.</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Title 1">
            <a:extLst>
              <a:ext uri="{FF2B5EF4-FFF2-40B4-BE49-F238E27FC236}">
                <a16:creationId xmlns:a16="http://schemas.microsoft.com/office/drawing/2014/main" id="{1368621E-A179-4488-BB97-08A4180379BA}"/>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box-shadow</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solidFill>
                <a:latin typeface="Consolas" panose="020B0609020204030204" pitchFamily="49" charset="0"/>
                <a:cs typeface="Segoe UI" panose="020B0502040204020203" pitchFamily="34" charset="0"/>
              </a:rPr>
              <a:t> text-shadow</a:t>
            </a:r>
          </a:p>
        </p:txBody>
      </p:sp>
      <p:sp>
        <p:nvSpPr>
          <p:cNvPr id="9" name="Title 1">
            <a:extLst>
              <a:ext uri="{FF2B5EF4-FFF2-40B4-BE49-F238E27FC236}">
                <a16:creationId xmlns:a16="http://schemas.microsoft.com/office/drawing/2014/main" id="{9D16E2A1-4CC1-442C-BE05-D5CB16E86F57}"/>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Consolas" panose="020B0609020204030204" pitchFamily="49" charset="0"/>
                <a:cs typeface="Segoe UI" panose="020B0502040204020203" pitchFamily="34" charset="0"/>
              </a:rPr>
              <a:t>background-image </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err="1">
                <a:solidFill>
                  <a:srgbClr val="5F5F5F">
                    <a:alpha val="50000"/>
                  </a:srgbClr>
                </a:solidFill>
                <a:latin typeface="Consolas" panose="020B0609020204030204" pitchFamily="49" charset="0"/>
                <a:ea typeface="Open Sans" panose="020B0606030504020204" pitchFamily="34" charset="0"/>
                <a:cs typeface="Open Sans" panose="020B0606030504020204" pitchFamily="34" charset="0"/>
              </a:rPr>
              <a:t>butttons</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0" name="Picture 9" descr="A screenshot of a form field, text label, and some text in a dark blue theme. There is a focused link with a box shadow around it.">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but with all the color removed and set to defaults (white background, black text, blue link with no box shadow)">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dark blue scheme to the reverted scheme">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076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Notes on reverted property values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alpha val="50000"/>
                  </a:srgbClr>
                </a:solidFill>
                <a:latin typeface="Consolas" panose="020B0609020204030204" pitchFamily="49" charset="0"/>
                <a:cs typeface="Segoe UI" panose="020B0502040204020203" pitchFamily="34" charset="0"/>
              </a:rPr>
              <a:t>border-color, background-color, etc.</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Title 1">
            <a:extLst>
              <a:ext uri="{FF2B5EF4-FFF2-40B4-BE49-F238E27FC236}">
                <a16:creationId xmlns:a16="http://schemas.microsoft.com/office/drawing/2014/main" id="{1368621E-A179-4488-BB97-08A4180379BA}"/>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Consolas" panose="020B0609020204030204" pitchFamily="49" charset="0"/>
                <a:cs typeface="Segoe UI" panose="020B0502040204020203" pitchFamily="34" charset="0"/>
              </a:rPr>
              <a:t>box-shadow</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alpha val="50000"/>
                  </a:srgbClr>
                </a:solidFill>
                <a:latin typeface="Consolas" panose="020B0609020204030204" pitchFamily="49" charset="0"/>
                <a:cs typeface="Segoe UI" panose="020B0502040204020203" pitchFamily="34" charset="0"/>
              </a:rPr>
              <a:t> text-shadow</a:t>
            </a:r>
          </a:p>
        </p:txBody>
      </p:sp>
      <p:sp>
        <p:nvSpPr>
          <p:cNvPr id="9" name="Title 1">
            <a:extLst>
              <a:ext uri="{FF2B5EF4-FFF2-40B4-BE49-F238E27FC236}">
                <a16:creationId xmlns:a16="http://schemas.microsoft.com/office/drawing/2014/main" id="{9D16E2A1-4CC1-442C-BE05-D5CB16E86F57}"/>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background-image </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err="1">
                <a:solidFill>
                  <a:srgbClr val="5F5F5F"/>
                </a:solidFill>
                <a:latin typeface="Consolas" panose="020B0609020204030204" pitchFamily="49" charset="0"/>
                <a:ea typeface="Open Sans" panose="020B0606030504020204" pitchFamily="34" charset="0"/>
                <a:cs typeface="Open Sans" panose="020B0606030504020204" pitchFamily="34" charset="0"/>
              </a:rPr>
              <a:t>butttons</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233398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3" y="477831"/>
            <a:ext cx="5424691" cy="2158757"/>
          </a:xfrm>
        </p:spPr>
        <p:txBody>
          <a:bodyPr>
            <a:noAutofit/>
          </a:bodyPr>
          <a:lstStyle/>
          <a:p>
            <a:pPr>
              <a:lnSpc>
                <a:spcPct val="100000"/>
              </a:lnSpc>
            </a:pPr>
            <a:r>
              <a:rPr lang="en-US">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Why not globally revert </a:t>
            </a:r>
            <a:r>
              <a:rPr lang="en-US">
                <a:solidFill>
                  <a:srgbClr val="3E6179"/>
                </a:solidFill>
                <a:latin typeface="Consolas" panose="020B0609020204030204" pitchFamily="49" charset="0"/>
                <a:ea typeface="Open Sans Semibold" panose="020B0706030804020204" pitchFamily="34" charset="0"/>
                <a:cs typeface="Open Sans Semibold" panose="020B0706030804020204" pitchFamily="34" charset="0"/>
              </a:rPr>
              <a:t>background-image</a:t>
            </a:r>
            <a:r>
              <a:rPr lang="en-US">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4" name="Title 1">
            <a:extLst>
              <a:ext uri="{FF2B5EF4-FFF2-40B4-BE49-F238E27FC236}">
                <a16:creationId xmlns:a16="http://schemas.microsoft.com/office/drawing/2014/main" id="{0D47442C-DAF4-4C68-8EFD-DAB9863D1428}"/>
              </a:ext>
            </a:extLst>
          </p:cNvPr>
          <p:cNvSpPr txBox="1">
            <a:spLocks/>
          </p:cNvSpPr>
          <p:nvPr/>
        </p:nvSpPr>
        <p:spPr>
          <a:xfrm>
            <a:off x="566253" y="2910635"/>
            <a:ext cx="4148816" cy="300631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Many developers use this property to display “content” images</a:t>
            </a:r>
          </a:p>
        </p:txBody>
      </p:sp>
      <p:grpSp>
        <p:nvGrpSpPr>
          <p:cNvPr id="5" name="Group 4" descr="Flickr site rendering without images">
            <a:extLst>
              <a:ext uri="{FF2B5EF4-FFF2-40B4-BE49-F238E27FC236}">
                <a16:creationId xmlns:a16="http://schemas.microsoft.com/office/drawing/2014/main" id="{44685EC3-9DCC-4457-B1B9-FD4945AE04CB}"/>
              </a:ext>
            </a:extLst>
          </p:cNvPr>
          <p:cNvGrpSpPr/>
          <p:nvPr/>
        </p:nvGrpSpPr>
        <p:grpSpPr>
          <a:xfrm>
            <a:off x="5894346" y="685799"/>
            <a:ext cx="6096000" cy="4743195"/>
            <a:chOff x="5894346" y="685799"/>
            <a:chExt cx="6096000" cy="4743195"/>
          </a:xfrm>
        </p:grpSpPr>
        <p:sp>
          <p:nvSpPr>
            <p:cNvPr id="3" name="Rectangle 2">
              <a:extLst>
                <a:ext uri="{FF2B5EF4-FFF2-40B4-BE49-F238E27FC236}">
                  <a16:creationId xmlns:a16="http://schemas.microsoft.com/office/drawing/2014/main" id="{8CDC7A06-7D84-46E9-8E21-C070597C676B}"/>
                </a:ext>
              </a:extLst>
            </p:cNvPr>
            <p:cNvSpPr/>
            <p:nvPr/>
          </p:nvSpPr>
          <p:spPr>
            <a:xfrm>
              <a:off x="5894346" y="685799"/>
              <a:ext cx="6096000" cy="47431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6B2B360-C3D3-4F20-B661-28E1EF5893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4826" y="867100"/>
              <a:ext cx="6035040" cy="4520930"/>
            </a:xfrm>
            <a:prstGeom prst="rect">
              <a:avLst/>
            </a:prstGeom>
          </p:spPr>
        </p:pic>
      </p:grpSp>
    </p:spTree>
    <p:extLst>
      <p:ext uri="{BB962C8B-B14F-4D97-AF65-F5344CB8AC3E}">
        <p14:creationId xmlns:p14="http://schemas.microsoft.com/office/powerpoint/2010/main" val="202647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4994651" cy="223913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Text backplates guarantee legibility</a:t>
            </a:r>
          </a:p>
        </p:txBody>
      </p:sp>
      <p:pic>
        <p:nvPicPr>
          <p:cNvPr id="6" name="Picture 5" descr="Screenshot of the page in forced color modes with text backplates">
            <a:extLst>
              <a:ext uri="{FF2B5EF4-FFF2-40B4-BE49-F238E27FC236}">
                <a16:creationId xmlns:a16="http://schemas.microsoft.com/office/drawing/2014/main" id="{F2F0B6A1-461C-4107-BC99-74AD88396EC5}"/>
              </a:ext>
            </a:extLst>
          </p:cNvPr>
          <p:cNvPicPr>
            <a:picLocks noChangeAspect="1"/>
          </p:cNvPicPr>
          <p:nvPr/>
        </p:nvPicPr>
        <p:blipFill>
          <a:blip r:embed="rId3"/>
          <a:stretch>
            <a:fillRect/>
          </a:stretch>
        </p:blipFill>
        <p:spPr>
          <a:xfrm>
            <a:off x="6100100" y="0"/>
            <a:ext cx="6097142" cy="6858000"/>
          </a:xfrm>
          <a:prstGeom prst="rect">
            <a:avLst/>
          </a:prstGeom>
        </p:spPr>
      </p:pic>
      <p:grpSp>
        <p:nvGrpSpPr>
          <p:cNvPr id="4" name="Group 3" descr="Rectangles highlighting those backplates">
            <a:extLst>
              <a:ext uri="{FF2B5EF4-FFF2-40B4-BE49-F238E27FC236}">
                <a16:creationId xmlns:a16="http://schemas.microsoft.com/office/drawing/2014/main" id="{9E559955-87A3-44EF-A91B-E93EA72EAA48}"/>
              </a:ext>
            </a:extLst>
          </p:cNvPr>
          <p:cNvGrpSpPr/>
          <p:nvPr/>
        </p:nvGrpSpPr>
        <p:grpSpPr>
          <a:xfrm>
            <a:off x="6088375" y="2356341"/>
            <a:ext cx="6103625" cy="357554"/>
            <a:chOff x="6088375" y="2356341"/>
            <a:chExt cx="6103625" cy="357554"/>
          </a:xfrm>
        </p:grpSpPr>
        <p:sp>
          <p:nvSpPr>
            <p:cNvPr id="3" name="Rectangle 2">
              <a:extLst>
                <a:ext uri="{FF2B5EF4-FFF2-40B4-BE49-F238E27FC236}">
                  <a16:creationId xmlns:a16="http://schemas.microsoft.com/office/drawing/2014/main" id="{ADBC910C-8B5D-421C-8842-AB7666006B8A}"/>
                </a:ext>
              </a:extLst>
            </p:cNvPr>
            <p:cNvSpPr/>
            <p:nvPr/>
          </p:nvSpPr>
          <p:spPr>
            <a:xfrm>
              <a:off x="6088375" y="2356341"/>
              <a:ext cx="951331"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78BA3F-4BCB-4C2C-8EC1-667AD8ACD6DA}"/>
                </a:ext>
              </a:extLst>
            </p:cNvPr>
            <p:cNvSpPr/>
            <p:nvPr/>
          </p:nvSpPr>
          <p:spPr>
            <a:xfrm>
              <a:off x="8051990" y="2356341"/>
              <a:ext cx="711010"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44BDB-3A3A-4CE2-810F-EB7847EE6C2F}"/>
                </a:ext>
              </a:extLst>
            </p:cNvPr>
            <p:cNvSpPr/>
            <p:nvPr/>
          </p:nvSpPr>
          <p:spPr>
            <a:xfrm>
              <a:off x="10689682" y="2356341"/>
              <a:ext cx="1502318"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12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18515" y="2291763"/>
            <a:ext cx="6154971" cy="2274474"/>
          </a:xfrm>
        </p:spPr>
        <p:txBody>
          <a:bodyPr>
            <a:noAutofit/>
          </a:bodyPr>
          <a:lstStyle/>
          <a:p>
            <a:pPr algn="ctr">
              <a:lnSpc>
                <a:spcPct val="100000"/>
              </a:lnSpc>
            </a:pPr>
            <a:r>
              <a:rPr lang="en-US" sz="4800">
                <a:solidFill>
                  <a:schemeClr val="bg1"/>
                </a:solidFill>
                <a:latin typeface="Open Sans" panose="020B0606030504020204" pitchFamily="34" charset="0"/>
                <a:ea typeface="Open Sans" panose="020B0606030504020204" pitchFamily="34" charset="0"/>
                <a:cs typeface="Open Sans" panose="020B0606030504020204" pitchFamily="34" charset="0"/>
              </a:rPr>
              <a:t>“That’s much better!”</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51209"/>
            <a:ext cx="11218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C99A24-6715-406F-AFED-BDBC2E202118}"/>
              </a:ext>
            </a:extLst>
          </p:cNvPr>
          <p:cNvSpPr txBox="1"/>
          <p:nvPr/>
        </p:nvSpPr>
        <p:spPr>
          <a:xfrm>
            <a:off x="9836944" y="5066265"/>
            <a:ext cx="1821657" cy="1354217"/>
          </a:xfrm>
          <a:prstGeom prst="rect">
            <a:avLst/>
          </a:prstGeom>
          <a:noFill/>
        </p:spPr>
        <p:txBody>
          <a:bodyPr wrap="square" rtlCol="0">
            <a:spAutoFit/>
          </a:bodyPr>
          <a:lstStyle/>
          <a:p>
            <a:pPr algn="ctr"/>
            <a:r>
              <a:rPr lang="en-US">
                <a:solidFill>
                  <a:srgbClr val="CEDBE3"/>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6400">
                <a:solidFill>
                  <a:srgbClr val="CEDBE3"/>
                </a:solidFill>
                <a:latin typeface="Open Sans" panose="020B0606030504020204" pitchFamily="34" charset="0"/>
                <a:ea typeface="Open Sans" panose="020B0606030504020204" pitchFamily="34" charset="0"/>
                <a:cs typeface="Open Sans" panose="020B0606030504020204" pitchFamily="34" charset="0"/>
              </a:rPr>
              <a:t>21:1</a:t>
            </a:r>
          </a:p>
        </p:txBody>
      </p:sp>
    </p:spTree>
    <p:extLst>
      <p:ext uri="{BB962C8B-B14F-4D97-AF65-F5344CB8AC3E}">
        <p14:creationId xmlns:p14="http://schemas.microsoft.com/office/powerpoint/2010/main" val="1443977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20695"/>
            <a:ext cx="4704734" cy="223913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Color schemes in forced color modes</a:t>
            </a:r>
          </a:p>
        </p:txBody>
      </p:sp>
      <p:sp>
        <p:nvSpPr>
          <p:cNvPr id="4" name="Title 1">
            <a:extLst>
              <a:ext uri="{FF2B5EF4-FFF2-40B4-BE49-F238E27FC236}">
                <a16:creationId xmlns:a16="http://schemas.microsoft.com/office/drawing/2014/main" id="{AC26F043-FF7D-40EE-B9A9-B35D4BD5CCB8}"/>
              </a:ext>
            </a:extLst>
          </p:cNvPr>
          <p:cNvSpPr txBox="1">
            <a:spLocks/>
          </p:cNvSpPr>
          <p:nvPr/>
        </p:nvSpPr>
        <p:spPr>
          <a:xfrm>
            <a:off x="566252" y="3294834"/>
            <a:ext cx="5281752" cy="2288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Consolas" panose="020B0609020204030204" pitchFamily="49" charset="0"/>
                <a:cs typeface="Segoe UI" panose="020B0502040204020203" pitchFamily="34" charset="0"/>
              </a:rPr>
              <a:t>prefers-color-scheme</a:t>
            </a:r>
            <a:r>
              <a:rPr lang="en-US" sz="3600">
                <a:solidFill>
                  <a:srgbClr val="293742"/>
                </a:solidFill>
                <a:latin typeface="Open Sans"/>
                <a:cs typeface="Segoe UI" panose="020B0502040204020203" pitchFamily="34" charset="0"/>
              </a:rPr>
              <a:t> evaluates appropriately based on canvas color (page background)</a:t>
            </a:r>
          </a:p>
        </p:txBody>
      </p:sp>
      <p:pic>
        <p:nvPicPr>
          <p:cNvPr id="6" name="Picture 5" descr="Screenshot of the page in forced color modes with dark mode gradients">
            <a:extLst>
              <a:ext uri="{FF2B5EF4-FFF2-40B4-BE49-F238E27FC236}">
                <a16:creationId xmlns:a16="http://schemas.microsoft.com/office/drawing/2014/main" id="{F2F0B6A1-461C-4107-BC99-74AD88396EC5}"/>
              </a:ext>
            </a:extLst>
          </p:cNvPr>
          <p:cNvPicPr>
            <a:picLocks noChangeAspect="1"/>
          </p:cNvPicPr>
          <p:nvPr/>
        </p:nvPicPr>
        <p:blipFill>
          <a:blip r:embed="rId3"/>
          <a:stretch>
            <a:fillRect/>
          </a:stretch>
        </p:blipFill>
        <p:spPr>
          <a:xfrm>
            <a:off x="6100100" y="0"/>
            <a:ext cx="6097142" cy="6858000"/>
          </a:xfrm>
          <a:prstGeom prst="rect">
            <a:avLst/>
          </a:prstGeom>
        </p:spPr>
      </p:pic>
      <p:grpSp>
        <p:nvGrpSpPr>
          <p:cNvPr id="3" name="Group 2" descr="Rectangles highlighting those gradients">
            <a:extLst>
              <a:ext uri="{FF2B5EF4-FFF2-40B4-BE49-F238E27FC236}">
                <a16:creationId xmlns:a16="http://schemas.microsoft.com/office/drawing/2014/main" id="{5705891B-CDC5-4F7B-9759-CCC464495220}"/>
              </a:ext>
            </a:extLst>
          </p:cNvPr>
          <p:cNvGrpSpPr/>
          <p:nvPr/>
        </p:nvGrpSpPr>
        <p:grpSpPr>
          <a:xfrm>
            <a:off x="6084273" y="2297723"/>
            <a:ext cx="6107727" cy="867508"/>
            <a:chOff x="6084273" y="2297723"/>
            <a:chExt cx="6107727" cy="867508"/>
          </a:xfrm>
        </p:grpSpPr>
        <p:sp>
          <p:nvSpPr>
            <p:cNvPr id="16" name="Rectangle 15">
              <a:extLst>
                <a:ext uri="{FF2B5EF4-FFF2-40B4-BE49-F238E27FC236}">
                  <a16:creationId xmlns:a16="http://schemas.microsoft.com/office/drawing/2014/main" id="{B9DD1757-42C0-46BA-BC9E-83340A34B50E}"/>
                </a:ext>
              </a:extLst>
            </p:cNvPr>
            <p:cNvSpPr/>
            <p:nvPr/>
          </p:nvSpPr>
          <p:spPr>
            <a:xfrm>
              <a:off x="6084273" y="2297723"/>
              <a:ext cx="1576757"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E1AA3D-EB3D-4344-8235-21C9359750E4}"/>
                </a:ext>
              </a:extLst>
            </p:cNvPr>
            <p:cNvSpPr/>
            <p:nvPr/>
          </p:nvSpPr>
          <p:spPr>
            <a:xfrm>
              <a:off x="7983415" y="2297723"/>
              <a:ext cx="2327031"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DA4463-E468-4C2C-9C36-31C2648C6A1D}"/>
                </a:ext>
              </a:extLst>
            </p:cNvPr>
            <p:cNvSpPr/>
            <p:nvPr/>
          </p:nvSpPr>
          <p:spPr>
            <a:xfrm>
              <a:off x="10615243" y="2297723"/>
              <a:ext cx="1576757"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687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7569819" cy="1554855"/>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SVGs are not modified…mostly</a:t>
            </a:r>
          </a:p>
        </p:txBody>
      </p:sp>
      <p:sp>
        <p:nvSpPr>
          <p:cNvPr id="4" name="Title 1">
            <a:extLst>
              <a:ext uri="{FF2B5EF4-FFF2-40B4-BE49-F238E27FC236}">
                <a16:creationId xmlns:a16="http://schemas.microsoft.com/office/drawing/2014/main" id="{AC26F043-FF7D-40EE-B9A9-B35D4BD5CCB8}"/>
              </a:ext>
            </a:extLst>
          </p:cNvPr>
          <p:cNvSpPr txBox="1">
            <a:spLocks/>
          </p:cNvSpPr>
          <p:nvPr/>
        </p:nvSpPr>
        <p:spPr>
          <a:xfrm>
            <a:off x="566252" y="2570501"/>
            <a:ext cx="5218728" cy="2288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Open Sans" panose="020B0606030504020204"/>
                <a:cs typeface="Segoe UI" panose="020B0502040204020203" pitchFamily="34" charset="0"/>
              </a:rPr>
              <a:t>Only SVG </a:t>
            </a:r>
            <a:r>
              <a:rPr lang="en-US" sz="3600">
                <a:solidFill>
                  <a:srgbClr val="293742"/>
                </a:solidFill>
                <a:latin typeface="Consolas" panose="020B0609020204030204" pitchFamily="49" charset="0"/>
                <a:cs typeface="Segoe UI" panose="020B0502040204020203" pitchFamily="34" charset="0"/>
              </a:rPr>
              <a:t>&lt;text&gt; </a:t>
            </a:r>
            <a:r>
              <a:rPr lang="en-US" sz="3600">
                <a:solidFill>
                  <a:srgbClr val="293742"/>
                </a:solidFill>
                <a:latin typeface="Open Sans" panose="020B0606030504020204"/>
                <a:cs typeface="Segoe UI" panose="020B0502040204020203" pitchFamily="34" charset="0"/>
              </a:rPr>
              <a:t>and</a:t>
            </a:r>
            <a:r>
              <a:rPr lang="en-US" sz="3600">
                <a:solidFill>
                  <a:srgbClr val="293742"/>
                </a:solidFill>
                <a:latin typeface="Consolas" panose="020B0609020204030204" pitchFamily="49" charset="0"/>
                <a:cs typeface="Segoe UI" panose="020B0502040204020203" pitchFamily="34" charset="0"/>
              </a:rPr>
              <a:t> &lt;</a:t>
            </a:r>
            <a:r>
              <a:rPr lang="en-US" sz="3600" err="1">
                <a:solidFill>
                  <a:srgbClr val="293742"/>
                </a:solidFill>
                <a:latin typeface="Consolas" panose="020B0609020204030204" pitchFamily="49" charset="0"/>
                <a:cs typeface="Segoe UI" panose="020B0502040204020203" pitchFamily="34" charset="0"/>
              </a:rPr>
              <a:t>foreignObject</a:t>
            </a:r>
            <a:r>
              <a:rPr lang="en-US" sz="3600">
                <a:solidFill>
                  <a:srgbClr val="293742"/>
                </a:solidFill>
                <a:latin typeface="Consolas" panose="020B0609020204030204" pitchFamily="49" charset="0"/>
                <a:cs typeface="Segoe UI" panose="020B0502040204020203" pitchFamily="34" charset="0"/>
              </a:rPr>
              <a:t>&gt; </a:t>
            </a:r>
            <a:r>
              <a:rPr lang="en-US" sz="3600">
                <a:solidFill>
                  <a:srgbClr val="293742"/>
                </a:solidFill>
                <a:latin typeface="Open Sans"/>
                <a:cs typeface="Segoe UI" panose="020B0502040204020203" pitchFamily="34" charset="0"/>
              </a:rPr>
              <a:t>have forced colors applied for legibility</a:t>
            </a:r>
          </a:p>
        </p:txBody>
      </p:sp>
      <p:pic>
        <p:nvPicPr>
          <p:cNvPr id="5" name="Picture 4" descr="The logo picking up the right system color">
            <a:extLst>
              <a:ext uri="{FF2B5EF4-FFF2-40B4-BE49-F238E27FC236}">
                <a16:creationId xmlns:a16="http://schemas.microsoft.com/office/drawing/2014/main" id="{A5BF1CDF-178A-4ACF-BF31-5BCE8636A511}"/>
              </a:ext>
            </a:extLst>
          </p:cNvPr>
          <p:cNvPicPr>
            <a:picLocks noChangeAspect="1"/>
          </p:cNvPicPr>
          <p:nvPr/>
        </p:nvPicPr>
        <p:blipFill>
          <a:blip r:embed="rId3"/>
          <a:stretch>
            <a:fillRect/>
          </a:stretch>
        </p:blipFill>
        <p:spPr>
          <a:xfrm>
            <a:off x="6096000" y="642"/>
            <a:ext cx="12192000" cy="6856715"/>
          </a:xfrm>
          <a:prstGeom prst="rect">
            <a:avLst/>
          </a:prstGeom>
        </p:spPr>
      </p:pic>
      <p:grpSp>
        <p:nvGrpSpPr>
          <p:cNvPr id="13" name="Group 12" descr="Isn’t modified for forced colors; inheriting link color via currentColor">
            <a:extLst>
              <a:ext uri="{FF2B5EF4-FFF2-40B4-BE49-F238E27FC236}">
                <a16:creationId xmlns:a16="http://schemas.microsoft.com/office/drawing/2014/main" id="{79C313B3-41C6-419C-8612-E56DDF6B02B5}"/>
              </a:ext>
            </a:extLst>
          </p:cNvPr>
          <p:cNvGrpSpPr/>
          <p:nvPr/>
        </p:nvGrpSpPr>
        <p:grpSpPr>
          <a:xfrm>
            <a:off x="7645207" y="981012"/>
            <a:ext cx="4154070" cy="2336217"/>
            <a:chOff x="7645207" y="968900"/>
            <a:chExt cx="4154070" cy="2336217"/>
          </a:xfrm>
        </p:grpSpPr>
        <p:cxnSp>
          <p:nvCxnSpPr>
            <p:cNvPr id="7" name="Straight Arrow Connector 6">
              <a:extLst>
                <a:ext uri="{FF2B5EF4-FFF2-40B4-BE49-F238E27FC236}">
                  <a16:creationId xmlns:a16="http://schemas.microsoft.com/office/drawing/2014/main" id="{BD877487-39FB-4FF3-B378-2FF947A8BE01}"/>
                </a:ext>
              </a:extLst>
            </p:cNvPr>
            <p:cNvCxnSpPr>
              <a:cxnSpLocks/>
            </p:cNvCxnSpPr>
            <p:nvPr/>
          </p:nvCxnSpPr>
          <p:spPr>
            <a:xfrm flipH="1" flipV="1">
              <a:off x="7645207" y="968900"/>
              <a:ext cx="638894" cy="46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descr="Pointing to logo: Isn’t modified for forced colors; inheriting link color via currentColor">
              <a:extLst>
                <a:ext uri="{FF2B5EF4-FFF2-40B4-BE49-F238E27FC236}">
                  <a16:creationId xmlns:a16="http://schemas.microsoft.com/office/drawing/2014/main" id="{DCD75A57-A8B3-448A-BD9F-3E7ABC6FE917}"/>
                </a:ext>
              </a:extLst>
            </p:cNvPr>
            <p:cNvSpPr txBox="1"/>
            <p:nvPr/>
          </p:nvSpPr>
          <p:spPr>
            <a:xfrm>
              <a:off x="8381999" y="1489235"/>
              <a:ext cx="3417278" cy="1815882"/>
            </a:xfrm>
            <a:prstGeom prst="rect">
              <a:avLst/>
            </a:prstGeom>
            <a:solidFill>
              <a:schemeClr val="bg1"/>
            </a:solidFill>
          </p:spPr>
          <p:txBody>
            <a:bodyPr wrap="square" rtlCol="0">
              <a:spAutoFit/>
            </a:bodyPr>
            <a:lstStyle/>
            <a:p>
              <a:r>
                <a:rPr lang="en-US" sz="2800">
                  <a:latin typeface="Open Sans" panose="020B0606030504020204"/>
                </a:rPr>
                <a:t>Isn’t modified for forced colors; inheriting link color via </a:t>
              </a:r>
              <a:r>
                <a:rPr lang="en-US" sz="2800" err="1">
                  <a:latin typeface="Open Sans" panose="020B0606030504020204"/>
                </a:rPr>
                <a:t>currentColor</a:t>
              </a:r>
              <a:endParaRPr lang="en-US" sz="2800">
                <a:latin typeface="Open Sans" panose="020B0606030504020204"/>
              </a:endParaRPr>
            </a:p>
          </p:txBody>
        </p:sp>
      </p:grpSp>
    </p:spTree>
    <p:extLst>
      <p:ext uri="{BB962C8B-B14F-4D97-AF65-F5344CB8AC3E}">
        <p14:creationId xmlns:p14="http://schemas.microsoft.com/office/powerpoint/2010/main" val="17727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772834" y="2291763"/>
            <a:ext cx="8646333"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Web </a:t>
            </a:r>
            <a:r>
              <a:rPr lang="en-US" sz="4800" err="1">
                <a:solidFill>
                  <a:srgbClr val="293742"/>
                </a:solidFill>
                <a:latin typeface="Open Sans" panose="020B0606030504020204" pitchFamily="34" charset="0"/>
                <a:ea typeface="Open Sans" panose="020B0606030504020204" pitchFamily="34" charset="0"/>
                <a:cs typeface="Open Sans" panose="020B0606030504020204" pitchFamily="34" charset="0"/>
              </a:rPr>
              <a:t>devs</a:t>
            </a: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 can apply content-specific knowledge to tailor the forced colors experience.</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12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FEDB-4E9A-404B-A39F-106645829B4A}"/>
              </a:ext>
            </a:extLst>
          </p:cNvPr>
          <p:cNvSpPr>
            <a:spLocks noGrp="1"/>
          </p:cNvSpPr>
          <p:nvPr>
            <p:ph type="title"/>
          </p:nvPr>
        </p:nvSpPr>
        <p:spPr/>
        <p:txBody>
          <a:bodyPr/>
          <a:lstStyle/>
          <a:p>
            <a:r>
              <a:rPr lang="en-US"/>
              <a:t>Forced colors page missing color</a:t>
            </a:r>
            <a:r>
              <a:rPr lang="en-US" baseline="0"/>
              <a:t> swatches</a:t>
            </a:r>
            <a:endParaRPr lang="en-US"/>
          </a:p>
        </p:txBody>
      </p:sp>
      <p:pic>
        <p:nvPicPr>
          <p:cNvPr id="3" name="Picture 2" descr="Page in forced color modes with missing color swatches">
            <a:extLst>
              <a:ext uri="{FF2B5EF4-FFF2-40B4-BE49-F238E27FC236}">
                <a16:creationId xmlns:a16="http://schemas.microsoft.com/office/drawing/2014/main" id="{B7E55A73-01D7-467D-A671-338CC679C9C0}"/>
              </a:ext>
            </a:extLst>
          </p:cNvPr>
          <p:cNvPicPr>
            <a:picLocks noChangeAspect="1"/>
          </p:cNvPicPr>
          <p:nvPr/>
        </p:nvPicPr>
        <p:blipFill>
          <a:blip r:embed="rId4"/>
          <a:stretch>
            <a:fillRect/>
          </a:stretch>
        </p:blipFill>
        <p:spPr>
          <a:xfrm>
            <a:off x="0" y="642"/>
            <a:ext cx="12192000" cy="6856715"/>
          </a:xfrm>
          <a:prstGeom prst="rect">
            <a:avLst/>
          </a:prstGeom>
        </p:spPr>
      </p:pic>
      <p:sp>
        <p:nvSpPr>
          <p:cNvPr id="6" name="Rectangle 5" descr="Rectangle highlighting the missing color swatches">
            <a:extLst>
              <a:ext uri="{FF2B5EF4-FFF2-40B4-BE49-F238E27FC236}">
                <a16:creationId xmlns:a16="http://schemas.microsoft.com/office/drawing/2014/main" id="{AEA83950-8E4A-4FB6-9A98-49142604692A}"/>
              </a:ext>
            </a:extLst>
          </p:cNvPr>
          <p:cNvSpPr/>
          <p:nvPr/>
        </p:nvSpPr>
        <p:spPr>
          <a:xfrm>
            <a:off x="6283569" y="2174631"/>
            <a:ext cx="3557954" cy="159433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361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5798193" cy="152635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Component requirements</a:t>
            </a:r>
          </a:p>
        </p:txBody>
      </p:sp>
      <p:sp>
        <p:nvSpPr>
          <p:cNvPr id="8" name="Rectangle 7">
            <a:extLst>
              <a:ext uri="{FF2B5EF4-FFF2-40B4-BE49-F238E27FC236}">
                <a16:creationId xmlns:a16="http://schemas.microsoft.com/office/drawing/2014/main" id="{41C6D34E-8D80-4A19-99AA-E4A99B246A66}"/>
              </a:ext>
            </a:extLst>
          </p:cNvPr>
          <p:cNvSpPr/>
          <p:nvPr/>
        </p:nvSpPr>
        <p:spPr>
          <a:xfrm>
            <a:off x="578004" y="2561310"/>
            <a:ext cx="7166404" cy="3416320"/>
          </a:xfrm>
          <a:prstGeom prst="rect">
            <a:avLst/>
          </a:prstGeom>
        </p:spPr>
        <p:txBody>
          <a:bodyPr wrap="square">
            <a:spAutoFit/>
          </a:bodyPr>
          <a:lstStyle/>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Retain the color swatch</a:t>
            </a:r>
          </a:p>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Prevent swatch rendering on top of any given background color (muddy?)</a:t>
            </a:r>
          </a:p>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Preserve the user’s color scheme for text legibility</a:t>
            </a:r>
          </a:p>
        </p:txBody>
      </p:sp>
      <p:grpSp>
        <p:nvGrpSpPr>
          <p:cNvPr id="3" name="Group 2" descr="Color swatches as displayed in dark and light modes">
            <a:extLst>
              <a:ext uri="{FF2B5EF4-FFF2-40B4-BE49-F238E27FC236}">
                <a16:creationId xmlns:a16="http://schemas.microsoft.com/office/drawing/2014/main" id="{9F26D999-27D8-4ABC-A362-B87981DE1B70}"/>
              </a:ext>
            </a:extLst>
          </p:cNvPr>
          <p:cNvGrpSpPr/>
          <p:nvPr/>
        </p:nvGrpSpPr>
        <p:grpSpPr>
          <a:xfrm>
            <a:off x="8382000" y="2705100"/>
            <a:ext cx="2856651" cy="1828800"/>
            <a:chOff x="8382000" y="2705100"/>
            <a:chExt cx="2856651" cy="1828800"/>
          </a:xfrm>
        </p:grpSpPr>
        <p:graphicFrame>
          <p:nvGraphicFramePr>
            <p:cNvPr id="4" name="Object 3">
              <a:extLst>
                <a:ext uri="{FF2B5EF4-FFF2-40B4-BE49-F238E27FC236}">
                  <a16:creationId xmlns:a16="http://schemas.microsoft.com/office/drawing/2014/main" id="{9CF092A6-8DD2-4E50-B13C-4B15ABAF0B9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68694718"/>
                </p:ext>
              </p:extLst>
            </p:nvPr>
          </p:nvGraphicFramePr>
          <p:xfrm>
            <a:off x="8382000" y="2705100"/>
            <a:ext cx="1299739" cy="1828800"/>
          </p:xfrm>
          <a:graphic>
            <a:graphicData uri="http://schemas.openxmlformats.org/presentationml/2006/ole">
              <mc:AlternateContent xmlns:mc="http://schemas.openxmlformats.org/markup-compatibility/2006">
                <mc:Choice xmlns:v="urn:schemas-microsoft-com:vml" Requires="v">
                  <p:oleObj spid="_x0000_s1026" r:id="rId4" imgW="3961800" imgH="5574600" progId="">
                    <p:embed/>
                  </p:oleObj>
                </mc:Choice>
                <mc:Fallback>
                  <p:oleObj r:id="rId4" imgW="3961800" imgH="5574600" progId="">
                    <p:embed/>
                    <p:pic>
                      <p:nvPicPr>
                        <p:cNvPr id="4" name="Object 3">
                          <a:extLst>
                            <a:ext uri="{FF2B5EF4-FFF2-40B4-BE49-F238E27FC236}">
                              <a16:creationId xmlns:a16="http://schemas.microsoft.com/office/drawing/2014/main" id="{9CF092A6-8DD2-4E50-B13C-4B15ABAF0B9A}"/>
                            </a:ext>
                            <a:ext uri="{C183D7F6-B498-43B3-948B-1728B52AA6E4}">
                              <adec:decorative xmlns:adec="http://schemas.microsoft.com/office/drawing/2017/decorative" val="1"/>
                            </a:ext>
                          </a:extLst>
                        </p:cNvPr>
                        <p:cNvPicPr/>
                        <p:nvPr/>
                      </p:nvPicPr>
                      <p:blipFill>
                        <a:blip r:embed="rId5"/>
                        <a:stretch>
                          <a:fillRect/>
                        </a:stretch>
                      </p:blipFill>
                      <p:spPr>
                        <a:xfrm>
                          <a:off x="8382000" y="2705100"/>
                          <a:ext cx="1299739" cy="18288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A0FB17B-A3D8-45C7-A5BC-4519DEF5519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5470980"/>
                </p:ext>
              </p:extLst>
            </p:nvPr>
          </p:nvGraphicFramePr>
          <p:xfrm>
            <a:off x="9923085" y="2743451"/>
            <a:ext cx="1315566" cy="1742440"/>
          </p:xfrm>
          <a:graphic>
            <a:graphicData uri="http://schemas.openxmlformats.org/presentationml/2006/ole">
              <mc:AlternateContent xmlns:mc="http://schemas.openxmlformats.org/markup-compatibility/2006">
                <mc:Choice xmlns:v="urn:schemas-microsoft-com:vml" Requires="v">
                  <p:oleObj spid="_x0000_s1027" r:id="rId6" imgW="3047400" imgH="4037760" progId="">
                    <p:embed/>
                  </p:oleObj>
                </mc:Choice>
                <mc:Fallback>
                  <p:oleObj r:id="rId6" imgW="3047400" imgH="4037760" progId="">
                    <p:embed/>
                    <p:pic>
                      <p:nvPicPr>
                        <p:cNvPr id="5" name="Object 4">
                          <a:extLst>
                            <a:ext uri="{FF2B5EF4-FFF2-40B4-BE49-F238E27FC236}">
                              <a16:creationId xmlns:a16="http://schemas.microsoft.com/office/drawing/2014/main" id="{2A0FB17B-A3D8-45C7-A5BC-4519DEF55194}"/>
                            </a:ext>
                            <a:ext uri="{C183D7F6-B498-43B3-948B-1728B52AA6E4}">
                              <adec:decorative xmlns:adec="http://schemas.microsoft.com/office/drawing/2017/decorative" val="1"/>
                            </a:ext>
                          </a:extLst>
                        </p:cNvPr>
                        <p:cNvPicPr/>
                        <p:nvPr/>
                      </p:nvPicPr>
                      <p:blipFill>
                        <a:blip r:embed="rId7"/>
                        <a:stretch>
                          <a:fillRect/>
                        </a:stretch>
                      </p:blipFill>
                      <p:spPr>
                        <a:xfrm>
                          <a:off x="9923085" y="2743451"/>
                          <a:ext cx="1315566" cy="1742440"/>
                        </a:xfrm>
                        <a:prstGeom prst="rect">
                          <a:avLst/>
                        </a:prstGeom>
                      </p:spPr>
                    </p:pic>
                  </p:oleObj>
                </mc:Fallback>
              </mc:AlternateContent>
            </a:graphicData>
          </a:graphic>
        </p:graphicFrame>
      </p:grpSp>
    </p:spTree>
    <p:extLst>
      <p:ext uri="{BB962C8B-B14F-4D97-AF65-F5344CB8AC3E}">
        <p14:creationId xmlns:p14="http://schemas.microsoft.com/office/powerpoint/2010/main" val="660798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8982165"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Prior art: 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31167"/>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ms</a:t>
            </a:r>
            <a:r>
              <a:rPr lang="en-US" sz="3600">
                <a:solidFill>
                  <a:srgbClr val="293742"/>
                </a:solidFill>
                <a:latin typeface="Consolas" panose="020B0609020204030204" pitchFamily="49" charset="0"/>
                <a:cs typeface="Segoe UI" panose="020B0502040204020203" pitchFamily="34" charset="0"/>
              </a:rPr>
              <a:t>-high-contrast: active</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151774"/>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3845253"/>
            <a:ext cx="10762500" cy="1200329"/>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none </a:t>
            </a: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(IE and early MS Edge) </a:t>
            </a:r>
            <a:r>
              <a:rPr lang="en-US" sz="3600">
                <a:solidFill>
                  <a:srgbClr val="293742"/>
                </a:solidFill>
                <a:latin typeface="Consolas" panose="020B0609020204030204" pitchFamily="49" charset="0"/>
                <a:cs typeface="Segoe UI" panose="020B0502040204020203" pitchFamily="34" charset="0"/>
              </a:rPr>
              <a:t>| active | black-on-white | white-on-black</a:t>
            </a:r>
          </a:p>
        </p:txBody>
      </p:sp>
    </p:spTree>
    <p:extLst>
      <p:ext uri="{BB962C8B-B14F-4D97-AF65-F5344CB8AC3E}">
        <p14:creationId xmlns:p14="http://schemas.microsoft.com/office/powerpoint/2010/main" val="506310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9158011"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Standard 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31167"/>
            <a:ext cx="10939948" cy="1281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00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forced-colors: active</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429000"/>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4122479"/>
            <a:ext cx="7250151" cy="64584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none | active</a:t>
            </a:r>
          </a:p>
        </p:txBody>
      </p:sp>
    </p:spTree>
    <p:extLst>
      <p:ext uri="{BB962C8B-B14F-4D97-AF65-F5344CB8AC3E}">
        <p14:creationId xmlns:p14="http://schemas.microsoft.com/office/powerpoint/2010/main" val="3821698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9949319"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Prior art: opt out of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638292"/>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prefs</a:t>
            </a:r>
            <a:r>
              <a:rPr lang="en-US" sz="36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ms</a:t>
            </a:r>
            <a:r>
              <a:rPr lang="en-US" sz="3600">
                <a:solidFill>
                  <a:srgbClr val="293742"/>
                </a:solidFill>
                <a:latin typeface="Consolas" panose="020B0609020204030204" pitchFamily="49" charset="0"/>
                <a:cs typeface="Segoe UI" panose="020B0502040204020203" pitchFamily="34" charset="0"/>
              </a:rPr>
              <a:t>-high-contrast-adjust: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p:txBody>
      </p:sp>
    </p:spTree>
    <p:extLst>
      <p:ext uri="{BB962C8B-B14F-4D97-AF65-F5344CB8AC3E}">
        <p14:creationId xmlns:p14="http://schemas.microsoft.com/office/powerpoint/2010/main" val="2199474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7569819" cy="838013"/>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Opt</a:t>
            </a: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out of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638292"/>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00000"/>
              </a:lnSpc>
            </a:pPr>
            <a:r>
              <a:rPr lang="en-US" sz="3600">
                <a:solidFill>
                  <a:srgbClr val="5F5F5F"/>
                </a:solidFill>
                <a:latin typeface="Consolas" panose="020B0609020204030204" pitchFamily="49" charset="0"/>
                <a:cs typeface="Segoe UI" panose="020B0502040204020203" pitchFamily="34" charset="0"/>
              </a:rPr>
              <a:t>(forced-colors: active) {</a:t>
            </a:r>
          </a:p>
          <a:p>
            <a:pPr algn="l">
              <a:lnSpc>
                <a:spcPct val="100000"/>
              </a:lnSpc>
            </a:pPr>
            <a:endParaRPr lang="en-US" sz="3600">
              <a:solidFill>
                <a:srgbClr val="5F5F5F"/>
              </a:solidFill>
              <a:latin typeface="Consolas" panose="020B0609020204030204" pitchFamily="49" charset="0"/>
              <a:cs typeface="Segoe UI" panose="020B0502040204020203" pitchFamily="34" charset="0"/>
            </a:endParaRP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prefs</a:t>
            </a:r>
            <a:r>
              <a:rPr lang="en-US" sz="36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forced-color-adjust: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p:txBody>
      </p:sp>
    </p:spTree>
    <p:extLst>
      <p:ext uri="{BB962C8B-B14F-4D97-AF65-F5344CB8AC3E}">
        <p14:creationId xmlns:p14="http://schemas.microsoft.com/office/powerpoint/2010/main" val="2878646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C3A0817-0BF6-44BD-BD1A-C1CEA3CB2798}"/>
              </a:ext>
            </a:extLst>
          </p:cNvPr>
          <p:cNvSpPr>
            <a:spLocks noGrp="1"/>
          </p:cNvSpPr>
          <p:nvPr>
            <p:ph type="title"/>
          </p:nvPr>
        </p:nvSpPr>
        <p:spPr/>
        <p:txBody>
          <a:bodyPr/>
          <a:lstStyle/>
          <a:p>
            <a:r>
              <a:rPr lang="en-US"/>
              <a:t>Forced colors page with dark mode style swatches</a:t>
            </a:r>
          </a:p>
        </p:txBody>
      </p:sp>
      <p:pic>
        <p:nvPicPr>
          <p:cNvPr id="4" name="Picture 3" descr="Forced color mode page with the swatch components rendering in dark mode colors">
            <a:extLst>
              <a:ext uri="{FF2B5EF4-FFF2-40B4-BE49-F238E27FC236}">
                <a16:creationId xmlns:a16="http://schemas.microsoft.com/office/drawing/2014/main" id="{ACB3370B-F0CA-4A9E-A101-4F58B9244712}"/>
              </a:ext>
            </a:extLst>
          </p:cNvPr>
          <p:cNvPicPr>
            <a:picLocks noChangeAspect="1"/>
          </p:cNvPicPr>
          <p:nvPr/>
        </p:nvPicPr>
        <p:blipFill>
          <a:blip r:embed="rId4"/>
          <a:stretch>
            <a:fillRect/>
          </a:stretch>
        </p:blipFill>
        <p:spPr>
          <a:xfrm>
            <a:off x="0" y="642"/>
            <a:ext cx="12192000" cy="6856715"/>
          </a:xfrm>
          <a:prstGeom prst="rect">
            <a:avLst/>
          </a:prstGeom>
        </p:spPr>
      </p:pic>
    </p:spTree>
    <p:extLst>
      <p:ext uri="{BB962C8B-B14F-4D97-AF65-F5344CB8AC3E}">
        <p14:creationId xmlns:p14="http://schemas.microsoft.com/office/powerpoint/2010/main" val="711665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248EA9-8369-459E-B2A1-FAA03CA3BEC6}"/>
              </a:ext>
            </a:extLst>
          </p:cNvPr>
          <p:cNvSpPr>
            <a:spLocks noGrp="1"/>
          </p:cNvSpPr>
          <p:nvPr>
            <p:ph type="title"/>
          </p:nvPr>
        </p:nvSpPr>
        <p:spPr/>
        <p:txBody>
          <a:bodyPr/>
          <a:lstStyle/>
          <a:p>
            <a:r>
              <a:rPr lang="en-US"/>
              <a:t>Individualized</a:t>
            </a:r>
            <a:r>
              <a:rPr lang="en-US" baseline="0"/>
              <a:t> Needs for Color and Contrast</a:t>
            </a:r>
            <a:endParaRPr lang="en-US"/>
          </a:p>
        </p:txBody>
      </p:sp>
      <p:sp>
        <p:nvSpPr>
          <p:cNvPr id="8" name="TextBox 7">
            <a:extLst>
              <a:ext uri="{FF2B5EF4-FFF2-40B4-BE49-F238E27FC236}">
                <a16:creationId xmlns:a16="http://schemas.microsoft.com/office/drawing/2014/main" id="{A78D3FAF-C488-43A6-B242-9B7EEC195FAD}"/>
              </a:ext>
            </a:extLst>
          </p:cNvPr>
          <p:cNvSpPr txBox="1"/>
          <p:nvPr/>
        </p:nvSpPr>
        <p:spPr>
          <a:xfrm>
            <a:off x="245327" y="6233972"/>
            <a:ext cx="4036742" cy="369332"/>
          </a:xfrm>
          <a:prstGeom prst="rect">
            <a:avLst/>
          </a:prstGeom>
          <a:noFill/>
        </p:spPr>
        <p:txBody>
          <a:bodyPr wrap="square" rtlCol="0">
            <a:spAutoFit/>
          </a:bodyPr>
          <a:lstStyle/>
          <a:p>
            <a:r>
              <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a:t>
            </a:r>
            <a:r>
              <a:rPr lang="en-US" err="1">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nkachanovskyyy</a:t>
            </a:r>
            <a:r>
              <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 on </a:t>
            </a:r>
            <a:r>
              <a:rPr lang="en-US" err="1">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Unsplash</a:t>
            </a:r>
            <a:endPar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8553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5910719" cy="1555572"/>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Be careful with static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42804" y="2502878"/>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a:t>
            </a:r>
            <a:r>
              <a:rPr lang="en-US" sz="2800" err="1">
                <a:solidFill>
                  <a:srgbClr val="5F5F5F"/>
                </a:solidFill>
                <a:latin typeface="Consolas" panose="020B0609020204030204" pitchFamily="49" charset="0"/>
                <a:cs typeface="Segoe UI" panose="020B0502040204020203" pitchFamily="34" charset="0"/>
              </a:rPr>
              <a:t>prefs</a:t>
            </a:r>
            <a:r>
              <a:rPr lang="en-US" sz="28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2800">
                <a:solidFill>
                  <a:srgbClr val="5F5F5F"/>
                </a:solidFill>
                <a:latin typeface="Consolas" panose="020B0609020204030204" pitchFamily="49" charset="0"/>
                <a:cs typeface="Segoe UI" panose="020B0502040204020203" pitchFamily="34" charset="0"/>
              </a:rPr>
              <a:t>  forced-color-adjust: none;</a:t>
            </a:r>
          </a:p>
          <a:p>
            <a:pPr algn="l">
              <a:lnSpc>
                <a:spcPct val="125000"/>
              </a:lnSpc>
            </a:pPr>
            <a:r>
              <a:rPr lang="en-US" sz="2800">
                <a:solidFill>
                  <a:srgbClr val="293742"/>
                </a:solidFill>
                <a:latin typeface="Consolas" panose="020B0609020204030204" pitchFamily="49" charset="0"/>
                <a:cs typeface="Segoe UI" panose="020B0502040204020203" pitchFamily="34" charset="0"/>
              </a:rPr>
              <a:t>  background-color: #000;</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6" name="Picture 5" descr="The same color swatches rendering with a black background">
            <a:extLst>
              <a:ext uri="{FF2B5EF4-FFF2-40B4-BE49-F238E27FC236}">
                <a16:creationId xmlns:a16="http://schemas.microsoft.com/office/drawing/2014/main" id="{B06DE918-CF74-4B88-A845-1A869E8672AA}"/>
              </a:ext>
            </a:extLst>
          </p:cNvPr>
          <p:cNvPicPr>
            <a:picLocks noChangeAspect="1"/>
          </p:cNvPicPr>
          <p:nvPr/>
        </p:nvPicPr>
        <p:blipFill rotWithShape="1">
          <a:blip r:embed="rId3"/>
          <a:srcRect l="42380" r="-1"/>
          <a:stretch/>
        </p:blipFill>
        <p:spPr>
          <a:xfrm>
            <a:off x="6438900" y="642"/>
            <a:ext cx="7025054" cy="6856715"/>
          </a:xfrm>
          <a:prstGeom prst="rect">
            <a:avLst/>
          </a:prstGeom>
        </p:spPr>
      </p:pic>
    </p:spTree>
    <p:extLst>
      <p:ext uri="{BB962C8B-B14F-4D97-AF65-F5344CB8AC3E}">
        <p14:creationId xmlns:p14="http://schemas.microsoft.com/office/powerpoint/2010/main" val="10367041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13550"/>
            <a:ext cx="5556096" cy="230584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Static color values are unaware of the user scheme</a:t>
            </a:r>
          </a:p>
        </p:txBody>
      </p:sp>
      <p:pic>
        <p:nvPicPr>
          <p:cNvPr id="9" name="Picture 8" descr="Forced color mode page with the swatch components rendering in black, which doesn't match the purple of the page background">
            <a:extLst>
              <a:ext uri="{FF2B5EF4-FFF2-40B4-BE49-F238E27FC236}">
                <a16:creationId xmlns:a16="http://schemas.microsoft.com/office/drawing/2014/main" id="{CDD133C0-BDED-4117-96E5-A95B6E1AC6EA}"/>
              </a:ext>
            </a:extLst>
          </p:cNvPr>
          <p:cNvPicPr>
            <a:picLocks noChangeAspect="1"/>
          </p:cNvPicPr>
          <p:nvPr/>
        </p:nvPicPr>
        <p:blipFill rotWithShape="1">
          <a:blip r:embed="rId3"/>
          <a:srcRect l="42380"/>
          <a:stretch/>
        </p:blipFill>
        <p:spPr>
          <a:xfrm>
            <a:off x="6438900" y="642"/>
            <a:ext cx="7025053" cy="6856715"/>
          </a:xfrm>
          <a:prstGeom prst="rect">
            <a:avLst/>
          </a:prstGeom>
        </p:spPr>
      </p:pic>
    </p:spTree>
    <p:extLst>
      <p:ext uri="{BB962C8B-B14F-4D97-AF65-F5344CB8AC3E}">
        <p14:creationId xmlns:p14="http://schemas.microsoft.com/office/powerpoint/2010/main" val="8960307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13551"/>
            <a:ext cx="5556096" cy="15966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Use appropriate system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7241"/>
            <a:ext cx="5567849" cy="33645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.c-label {</a:t>
            </a:r>
          </a:p>
          <a:p>
            <a:pPr algn="l">
              <a:lnSpc>
                <a:spcPct val="125000"/>
              </a:lnSpc>
            </a:pPr>
            <a:r>
              <a:rPr lang="en-US" sz="2800">
                <a:solidFill>
                  <a:srgbClr val="5F5F5F"/>
                </a:solidFill>
                <a:latin typeface="Consolas" panose="020B0609020204030204" pitchFamily="49" charset="0"/>
                <a:cs typeface="Segoe UI" panose="020B0502040204020203" pitchFamily="34" charset="0"/>
              </a:rPr>
              <a:t>  display: block;</a:t>
            </a:r>
          </a:p>
          <a:p>
            <a:pPr algn="l">
              <a:lnSpc>
                <a:spcPct val="125000"/>
              </a:lnSpc>
            </a:pPr>
            <a:r>
              <a:rPr lang="en-US" sz="2800">
                <a:solidFill>
                  <a:srgbClr val="5F5F5F"/>
                </a:solidFill>
                <a:latin typeface="Consolas" panose="020B0609020204030204" pitchFamily="49" charset="0"/>
                <a:cs typeface="Segoe UI" panose="020B0502040204020203" pitchFamily="34" charset="0"/>
              </a:rPr>
              <a:t>  padding: .25em;</a:t>
            </a:r>
          </a:p>
          <a:p>
            <a:pPr algn="l">
              <a:lnSpc>
                <a:spcPct val="125000"/>
              </a:lnSpc>
            </a:pPr>
            <a:r>
              <a:rPr lang="en-US" sz="2800">
                <a:solidFill>
                  <a:srgbClr val="293742"/>
                </a:solidFill>
                <a:latin typeface="Consolas" panose="020B0609020204030204" pitchFamily="49" charset="0"/>
                <a:cs typeface="Segoe UI" panose="020B0502040204020203" pitchFamily="34" charset="0"/>
              </a:rPr>
              <a:t>  background-color: Canvas;</a:t>
            </a:r>
          </a:p>
          <a:p>
            <a:pPr algn="l">
              <a:lnSpc>
                <a:spcPct val="125000"/>
              </a:lnSpc>
            </a:pPr>
            <a:r>
              <a:rPr lang="en-US" sz="2800">
                <a:solidFill>
                  <a:srgbClr val="293742"/>
                </a:solidFill>
                <a:latin typeface="Consolas" panose="020B0609020204030204" pitchFamily="49" charset="0"/>
                <a:cs typeface="Segoe UI" panose="020B0502040204020203" pitchFamily="34" charset="0"/>
              </a:rPr>
              <a:t>  color: Text;</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5" name="Picture 4">
            <a:extLst>
              <a:ext uri="{FF2B5EF4-FFF2-40B4-BE49-F238E27FC236}">
                <a16:creationId xmlns:a16="http://schemas.microsoft.com/office/drawing/2014/main" id="{74C8DD13-05B9-4469-880E-853CB7A5264A}"/>
              </a:ext>
              <a:ext uri="{C183D7F6-B498-43B3-948B-1728B52AA6E4}">
                <adec:decorative xmlns:adec="http://schemas.microsoft.com/office/drawing/2017/decorative" val="1"/>
              </a:ext>
            </a:extLst>
          </p:cNvPr>
          <p:cNvPicPr>
            <a:picLocks noChangeAspect="1"/>
          </p:cNvPicPr>
          <p:nvPr/>
        </p:nvPicPr>
        <p:blipFill rotWithShape="1">
          <a:blip r:embed="rId3"/>
          <a:srcRect l="42380"/>
          <a:stretch/>
        </p:blipFill>
        <p:spPr>
          <a:xfrm>
            <a:off x="6438900" y="642"/>
            <a:ext cx="7025053" cy="6856715"/>
          </a:xfrm>
          <a:prstGeom prst="rect">
            <a:avLst/>
          </a:prstGeom>
        </p:spPr>
      </p:pic>
      <p:pic>
        <p:nvPicPr>
          <p:cNvPr id="6" name="Picture 5" descr="Forced color mode page with the swatch components rendering with text in system colors">
            <a:extLst>
              <a:ext uri="{FF2B5EF4-FFF2-40B4-BE49-F238E27FC236}">
                <a16:creationId xmlns:a16="http://schemas.microsoft.com/office/drawing/2014/main" id="{8104D180-A7DA-428F-A019-028734D94C7C}"/>
              </a:ext>
            </a:extLst>
          </p:cNvPr>
          <p:cNvPicPr>
            <a:picLocks noChangeAspect="1"/>
          </p:cNvPicPr>
          <p:nvPr/>
        </p:nvPicPr>
        <p:blipFill rotWithShape="1">
          <a:blip r:embed="rId4"/>
          <a:srcRect l="42380"/>
          <a:stretch/>
        </p:blipFill>
        <p:spPr>
          <a:xfrm>
            <a:off x="6438900" y="0"/>
            <a:ext cx="7025053" cy="6856714"/>
          </a:xfrm>
          <a:prstGeom prst="rect">
            <a:avLst/>
          </a:prstGeom>
        </p:spPr>
      </p:pic>
    </p:spTree>
    <p:extLst>
      <p:ext uri="{BB962C8B-B14F-4D97-AF65-F5344CB8AC3E}">
        <p14:creationId xmlns:p14="http://schemas.microsoft.com/office/powerpoint/2010/main" val="235747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685801"/>
            <a:ext cx="8244527" cy="118110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CSS system colors relevant to Windows High Contrast</a:t>
            </a:r>
          </a:p>
        </p:txBody>
      </p:sp>
      <p:graphicFrame>
        <p:nvGraphicFramePr>
          <p:cNvPr id="3" name="Table 2">
            <a:extLst>
              <a:ext uri="{FF2B5EF4-FFF2-40B4-BE49-F238E27FC236}">
                <a16:creationId xmlns:a16="http://schemas.microsoft.com/office/drawing/2014/main" id="{61BF99EB-3286-4043-B9C9-5A3A7D0E08C8}"/>
              </a:ext>
            </a:extLst>
          </p:cNvPr>
          <p:cNvGraphicFramePr>
            <a:graphicFrameLocks noGrp="1"/>
          </p:cNvGraphicFramePr>
          <p:nvPr>
            <p:extLst>
              <p:ext uri="{D42A27DB-BD31-4B8C-83A1-F6EECF244321}">
                <p14:modId xmlns:p14="http://schemas.microsoft.com/office/powerpoint/2010/main" val="1075191681"/>
              </p:ext>
            </p:extLst>
          </p:nvPr>
        </p:nvGraphicFramePr>
        <p:xfrm>
          <a:off x="685800" y="2705100"/>
          <a:ext cx="10820400" cy="3820854"/>
        </p:xfrm>
        <a:graphic>
          <a:graphicData uri="http://schemas.openxmlformats.org/drawingml/2006/table">
            <a:tbl>
              <a:tblPr firstRow="1" bandRow="1">
                <a:tableStyleId>{5C22544A-7EE6-4342-B048-85BDC9FD1C3A}</a:tableStyleId>
              </a:tblPr>
              <a:tblGrid>
                <a:gridCol w="3830782">
                  <a:extLst>
                    <a:ext uri="{9D8B030D-6E8A-4147-A177-3AD203B41FA5}">
                      <a16:colId xmlns:a16="http://schemas.microsoft.com/office/drawing/2014/main" val="1810393568"/>
                    </a:ext>
                  </a:extLst>
                </a:gridCol>
                <a:gridCol w="6989618">
                  <a:extLst>
                    <a:ext uri="{9D8B030D-6E8A-4147-A177-3AD203B41FA5}">
                      <a16:colId xmlns:a16="http://schemas.microsoft.com/office/drawing/2014/main" val="2686626130"/>
                    </a:ext>
                  </a:extLst>
                </a:gridCol>
              </a:tblGrid>
              <a:tr h="385387">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High Contrast Theme Color</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E6179"/>
                    </a:solidFill>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CSS System Color</a:t>
                      </a:r>
                    </a:p>
                  </a:txBody>
                  <a:tcPr>
                    <a:lnL w="12700" cap="flat" cmpd="sng" algn="ctr">
                      <a:solidFill>
                        <a:schemeClr val="tx1"/>
                      </a:solidFill>
                      <a:prstDash val="solid"/>
                      <a:round/>
                      <a:headEnd type="none" w="med" len="med"/>
                      <a:tailEnd type="none" w="med" len="med"/>
                    </a:lnL>
                    <a:lnR w="12700" cap="flat" cmpd="sng" algn="ctr">
                      <a:solidFill>
                        <a:srgbClr val="3E6179"/>
                      </a:solidFill>
                      <a:prstDash val="sysDot"/>
                      <a:round/>
                      <a:headEnd type="none" w="med" len="med"/>
                      <a:tailEnd type="none" w="med" len="med"/>
                    </a:lnR>
                    <a:lnB w="38100" cmpd="sng">
                      <a:noFill/>
                    </a:lnB>
                    <a:solidFill>
                      <a:srgbClr val="3E6179"/>
                    </a:solidFill>
                  </a:tcPr>
                </a:tc>
                <a:extLst>
                  <a:ext uri="{0D108BD9-81ED-4DB2-BD59-A6C34878D82A}">
                    <a16:rowId xmlns:a16="http://schemas.microsoft.com/office/drawing/2014/main" val="1101862299"/>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Text</a:t>
                      </a:r>
                    </a:p>
                  </a:txBody>
                  <a:tcPr>
                    <a:lnR w="12700" cap="flat" cmpd="sng" algn="ctr">
                      <a:solidFill>
                        <a:schemeClr val="tx1"/>
                      </a:solidFill>
                      <a:prstDash val="solid"/>
                      <a:round/>
                      <a:headEnd type="none" w="med" len="med"/>
                      <a:tailEnd type="none" w="med" len="med"/>
                    </a:lnR>
                    <a:lnT w="38100" cmpd="sng">
                      <a:noFill/>
                    </a:lnT>
                    <a:noFill/>
                  </a:tcPr>
                </a:tc>
                <a:tc>
                  <a:txBody>
                    <a:bodyPr/>
                    <a:lstStyle/>
                    <a:p>
                      <a:r>
                        <a:rPr lang="en-US" sz="2000">
                          <a:solidFill>
                            <a:srgbClr val="293742"/>
                          </a:solidFill>
                          <a:latin typeface="Consolas" panose="020B0609020204030204" pitchFamily="49" charset="0"/>
                          <a:cs typeface="Segoe UI" panose="020B0502040204020203" pitchFamily="34" charset="0"/>
                        </a:rPr>
                        <a:t>Text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5573592"/>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Hyperlinks</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err="1">
                          <a:solidFill>
                            <a:srgbClr val="293742"/>
                          </a:solidFill>
                          <a:latin typeface="Consolas" panose="020B0609020204030204" pitchFamily="49" charset="0"/>
                          <a:cs typeface="Segoe UI" panose="020B0502040204020203" pitchFamily="34" charset="0"/>
                        </a:rPr>
                        <a:t>LinkText</a:t>
                      </a:r>
                      <a:r>
                        <a:rPr lang="en-US" sz="2000">
                          <a:solidFill>
                            <a:srgbClr val="293742"/>
                          </a:solidFill>
                          <a:latin typeface="Consolas" panose="020B0609020204030204" pitchFamily="49" charset="0"/>
                          <a:cs typeface="Segoe UI" panose="020B0502040204020203" pitchFamily="34" charset="0"/>
                        </a:rPr>
                        <a:t> </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(replaces </a:t>
                      </a:r>
                      <a:r>
                        <a:rPr lang="en-US" sz="2000">
                          <a:solidFill>
                            <a:srgbClr val="293742"/>
                          </a:solidFill>
                          <a:latin typeface="Consolas" panose="020B0609020204030204" pitchFamily="49" charset="0"/>
                          <a:ea typeface="Open Sans" panose="020B0606030504020204" pitchFamily="34" charset="0"/>
                          <a:cs typeface="Open Sans" panose="020B0606030504020204" pitchFamily="34" charset="0"/>
                        </a:rPr>
                        <a:t>-</a:t>
                      </a:r>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ms-hotlight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a:t>
                      </a:r>
                      <a:endParaRPr lang="en-US" sz="2000">
                        <a:solidFill>
                          <a:srgbClr val="293742"/>
                        </a:solidFill>
                        <a:latin typeface="Consolas" panose="020B0609020204030204" pitchFamily="49"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810257"/>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Disabled Text</a:t>
                      </a:r>
                    </a:p>
                  </a:txBody>
                  <a:tcPr>
                    <a:lnR w="12700" cap="flat" cmpd="sng" algn="ctr">
                      <a:solidFill>
                        <a:schemeClr val="tx1"/>
                      </a:solidFill>
                      <a:prstDash val="solid"/>
                      <a:round/>
                      <a:headEnd type="none" w="med" len="med"/>
                      <a:tailEnd type="none" w="med" len="med"/>
                    </a:lnR>
                    <a:noFill/>
                  </a:tcPr>
                </a:tc>
                <a:tc>
                  <a:txBody>
                    <a:bodyPr/>
                    <a:lstStyle/>
                    <a:p>
                      <a:r>
                        <a:rPr lang="en-US" sz="2000" err="1">
                          <a:solidFill>
                            <a:srgbClr val="293742"/>
                          </a:solidFill>
                          <a:latin typeface="Consolas" panose="020B0609020204030204" pitchFamily="49" charset="0"/>
                          <a:cs typeface="Segoe UI" panose="020B0502040204020203" pitchFamily="34" charset="0"/>
                        </a:rPr>
                        <a:t>GrayText</a:t>
                      </a:r>
                      <a:endParaRPr lang="en-US" sz="2000">
                        <a:solidFill>
                          <a:srgbClr val="293742"/>
                        </a:solidFill>
                        <a:latin typeface="Consolas" panose="020B0609020204030204" pitchFamily="49"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5590824"/>
                  </a:ext>
                </a:extLst>
              </a:tr>
              <a:tr h="674427">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Selected Text</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HighlightText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(foreground), </a:t>
                      </a:r>
                      <a:r>
                        <a:rPr lang="en-US" sz="2000">
                          <a:solidFill>
                            <a:srgbClr val="293742"/>
                          </a:solidFill>
                          <a:latin typeface="Consolas" panose="020B0609020204030204" pitchFamily="49" charset="0"/>
                          <a:ea typeface="Open Sans" panose="020B0606030504020204" pitchFamily="34" charset="0"/>
                          <a:cs typeface="Open Sans" panose="020B0606030504020204" pitchFamily="34" charset="0"/>
                        </a:rPr>
                        <a:t>Highlight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(background)</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0857476"/>
                  </a:ext>
                </a:extLst>
              </a:tr>
              <a:tr h="674427">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Button Text</a:t>
                      </a:r>
                    </a:p>
                  </a:txBody>
                  <a:tcPr>
                    <a:lnR w="12700" cap="flat" cmpd="sng" algn="ctr">
                      <a:solidFill>
                        <a:schemeClr val="tx1"/>
                      </a:solidFill>
                      <a:prstDash val="solid"/>
                      <a:round/>
                      <a:headEnd type="none" w="med" len="med"/>
                      <a:tailEnd type="none" w="med" len="med"/>
                    </a:lnR>
                    <a:noFill/>
                  </a:tcPr>
                </a:tc>
                <a:tc>
                  <a:txBody>
                    <a:bodyPr/>
                    <a:lstStyle/>
                    <a:p>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ButtonText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(foreground), </a:t>
                      </a:r>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ButtonFace</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(background)</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0156148"/>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Background</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a:solidFill>
                            <a:srgbClr val="293742"/>
                          </a:solidFill>
                          <a:latin typeface="Consolas" panose="020B0609020204030204" pitchFamily="49" charset="0"/>
                          <a:cs typeface="Segoe UI" panose="020B0502040204020203" pitchFamily="34" charset="0"/>
                        </a:rPr>
                        <a:t>Canvas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8513273"/>
                  </a:ext>
                </a:extLst>
              </a:tr>
            </a:tbl>
          </a:graphicData>
        </a:graphic>
      </p:graphicFrame>
    </p:spTree>
    <p:extLst>
      <p:ext uri="{BB962C8B-B14F-4D97-AF65-F5344CB8AC3E}">
        <p14:creationId xmlns:p14="http://schemas.microsoft.com/office/powerpoint/2010/main" val="37630513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700089"/>
            <a:ext cx="4749163" cy="265817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Full list of system colors on CSS Color Editor’s Draft</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4224080"/>
            <a:ext cx="4749163" cy="13599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aka.ms/</a:t>
            </a:r>
            <a:b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b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system-colors-draft</a:t>
            </a:r>
          </a:p>
        </p:txBody>
      </p:sp>
      <p:grpSp>
        <p:nvGrpSpPr>
          <p:cNvPr id="3" name="Group 2" descr="System colors list in the CSS Color Editor's Draft">
            <a:extLst>
              <a:ext uri="{FF2B5EF4-FFF2-40B4-BE49-F238E27FC236}">
                <a16:creationId xmlns:a16="http://schemas.microsoft.com/office/drawing/2014/main" id="{41C4525B-2FD7-4903-940B-9D8D7FC3E297}"/>
              </a:ext>
            </a:extLst>
          </p:cNvPr>
          <p:cNvGrpSpPr/>
          <p:nvPr/>
        </p:nvGrpSpPr>
        <p:grpSpPr>
          <a:xfrm>
            <a:off x="5894346" y="685799"/>
            <a:ext cx="6096000" cy="5056632"/>
            <a:chOff x="5894346" y="685799"/>
            <a:chExt cx="6096000" cy="5056632"/>
          </a:xfrm>
        </p:grpSpPr>
        <p:sp>
          <p:nvSpPr>
            <p:cNvPr id="5" name="Rectangle 4">
              <a:extLst>
                <a:ext uri="{FF2B5EF4-FFF2-40B4-BE49-F238E27FC236}">
                  <a16:creationId xmlns:a16="http://schemas.microsoft.com/office/drawing/2014/main" id="{DE55C83B-380A-446F-8CB6-BD2801895E3D}"/>
                </a:ext>
              </a:extLst>
            </p:cNvPr>
            <p:cNvSpPr/>
            <p:nvPr/>
          </p:nvSpPr>
          <p:spPr>
            <a:xfrm>
              <a:off x="5894346" y="685799"/>
              <a:ext cx="6096000" cy="5056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DD349A-182A-4145-B3AC-C927E97325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826" y="867100"/>
              <a:ext cx="6035040" cy="4837399"/>
            </a:xfrm>
            <a:prstGeom prst="rect">
              <a:avLst/>
            </a:prstGeom>
          </p:spPr>
        </p:pic>
      </p:grpSp>
    </p:spTree>
    <p:extLst>
      <p:ext uri="{BB962C8B-B14F-4D97-AF65-F5344CB8AC3E}">
        <p14:creationId xmlns:p14="http://schemas.microsoft.com/office/powerpoint/2010/main" val="2271162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002180" cy="2324716"/>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Optimize for dark / light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3273518"/>
            <a:ext cx="5940056" cy="295729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400">
                <a:solidFill>
                  <a:srgbClr val="5F5F5F"/>
                </a:solidFill>
                <a:latin typeface="Consolas" panose="020B0609020204030204" pitchFamily="49" charset="0"/>
                <a:cs typeface="Segoe UI" panose="020B0502040204020203" pitchFamily="34" charset="0"/>
              </a:rPr>
              <a:t>@media </a:t>
            </a:r>
            <a:r>
              <a:rPr lang="en-US" sz="2400">
                <a:solidFill>
                  <a:srgbClr val="293742"/>
                </a:solidFill>
                <a:latin typeface="Consolas" panose="020B0609020204030204" pitchFamily="49" charset="0"/>
                <a:cs typeface="Segoe UI" panose="020B0502040204020203" pitchFamily="34" charset="0"/>
              </a:rPr>
              <a:t>(forced-colors: active) </a:t>
            </a:r>
          </a:p>
          <a:p>
            <a:pPr algn="l">
              <a:lnSpc>
                <a:spcPct val="125000"/>
              </a:lnSpc>
            </a:pPr>
            <a:r>
              <a:rPr lang="en-US" sz="2400">
                <a:solidFill>
                  <a:srgbClr val="293742"/>
                </a:solidFill>
                <a:latin typeface="Consolas" panose="020B0609020204030204" pitchFamily="49" charset="0"/>
                <a:cs typeface="Segoe UI" panose="020B0502040204020203" pitchFamily="34" charset="0"/>
              </a:rPr>
              <a:t>and (prefers-color-scheme: light)</a:t>
            </a:r>
            <a:r>
              <a:rPr lang="en-US" sz="2400">
                <a:solidFill>
                  <a:srgbClr val="5F5F5F"/>
                </a:solidFill>
                <a:latin typeface="Consolas" panose="020B0609020204030204" pitchFamily="49" charset="0"/>
                <a:cs typeface="Segoe UI" panose="020B0502040204020203" pitchFamily="34" charset="0"/>
              </a:rPr>
              <a:t>{</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r>
              <a:rPr lang="en-US" sz="2400" err="1">
                <a:solidFill>
                  <a:srgbClr val="5F5F5F"/>
                </a:solidFill>
                <a:latin typeface="Consolas" panose="020B0609020204030204" pitchFamily="49" charset="0"/>
                <a:cs typeface="Segoe UI" panose="020B0502040204020203" pitchFamily="34" charset="0"/>
              </a:rPr>
              <a:t>prefs</a:t>
            </a:r>
            <a:r>
              <a:rPr lang="en-US" sz="24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r>
              <a:rPr lang="en-US" sz="2400">
                <a:solidFill>
                  <a:srgbClr val="293742"/>
                </a:solidFill>
                <a:latin typeface="Consolas" panose="020B0609020204030204" pitchFamily="49" charset="0"/>
                <a:cs typeface="Segoe UI" panose="020B0502040204020203" pitchFamily="34" charset="0"/>
              </a:rPr>
              <a:t>background: #</a:t>
            </a:r>
            <a:r>
              <a:rPr lang="en-US" sz="2400" err="1">
                <a:solidFill>
                  <a:srgbClr val="293742"/>
                </a:solidFill>
                <a:latin typeface="Consolas" panose="020B0609020204030204" pitchFamily="49" charset="0"/>
                <a:cs typeface="Segoe UI" panose="020B0502040204020203" pitchFamily="34" charset="0"/>
              </a:rPr>
              <a:t>fff</a:t>
            </a:r>
            <a:r>
              <a:rPr lang="en-US" sz="2400">
                <a:solidFill>
                  <a:srgbClr val="293742"/>
                </a:solidFill>
                <a:latin typeface="Consolas" panose="020B0609020204030204" pitchFamily="49" charset="0"/>
                <a:cs typeface="Segoe UI" panose="020B0502040204020203" pitchFamily="34" charset="0"/>
              </a:rPr>
              <a:t>;</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p>
          <a:p>
            <a:pPr algn="l">
              <a:lnSpc>
                <a:spcPct val="125000"/>
              </a:lnSpc>
            </a:pPr>
            <a:r>
              <a:rPr lang="en-US" sz="2400">
                <a:solidFill>
                  <a:srgbClr val="5F5F5F"/>
                </a:solidFill>
                <a:latin typeface="Consolas" panose="020B0609020204030204" pitchFamily="49" charset="0"/>
                <a:cs typeface="Segoe UI" panose="020B0502040204020203" pitchFamily="34" charset="0"/>
              </a:rPr>
              <a:t>}</a:t>
            </a:r>
          </a:p>
        </p:txBody>
      </p:sp>
      <p:pic>
        <p:nvPicPr>
          <p:cNvPr id="4" name="Picture 3" descr="A screenshot of a social media post&#10;&#10;Description automatically generated">
            <a:extLst>
              <a:ext uri="{FF2B5EF4-FFF2-40B4-BE49-F238E27FC236}">
                <a16:creationId xmlns:a16="http://schemas.microsoft.com/office/drawing/2014/main" id="{587E80F1-DE4B-4E26-86F8-E839AE2BB62C}"/>
              </a:ext>
            </a:extLst>
          </p:cNvPr>
          <p:cNvPicPr>
            <a:picLocks noChangeAspect="1"/>
          </p:cNvPicPr>
          <p:nvPr/>
        </p:nvPicPr>
        <p:blipFill rotWithShape="1">
          <a:blip r:embed="rId3"/>
          <a:srcRect l="42380"/>
          <a:stretch/>
        </p:blipFill>
        <p:spPr>
          <a:xfrm>
            <a:off x="6438901" y="0"/>
            <a:ext cx="7025052" cy="6856715"/>
          </a:xfrm>
          <a:prstGeom prst="rect">
            <a:avLst/>
          </a:prstGeom>
        </p:spPr>
      </p:pic>
      <p:pic>
        <p:nvPicPr>
          <p:cNvPr id="6" name="Picture 5" descr="Forced colors page in a High Contrast white theme, with the background of the component rendering in white&#10;">
            <a:extLst>
              <a:ext uri="{FF2B5EF4-FFF2-40B4-BE49-F238E27FC236}">
                <a16:creationId xmlns:a16="http://schemas.microsoft.com/office/drawing/2014/main" id="{A820B618-247A-458F-9EF8-8AB458F70BA3}"/>
              </a:ext>
            </a:extLst>
          </p:cNvPr>
          <p:cNvPicPr>
            <a:picLocks noChangeAspect="1"/>
          </p:cNvPicPr>
          <p:nvPr/>
        </p:nvPicPr>
        <p:blipFill rotWithShape="1">
          <a:blip r:embed="rId4"/>
          <a:srcRect l="42380"/>
          <a:stretch/>
        </p:blipFill>
        <p:spPr>
          <a:xfrm>
            <a:off x="6438900" y="1285"/>
            <a:ext cx="7025052" cy="6856715"/>
          </a:xfrm>
          <a:prstGeom prst="rect">
            <a:avLst/>
          </a:prstGeom>
        </p:spPr>
      </p:pic>
    </p:spTree>
    <p:extLst>
      <p:ext uri="{BB962C8B-B14F-4D97-AF65-F5344CB8AC3E}">
        <p14:creationId xmlns:p14="http://schemas.microsoft.com/office/powerpoint/2010/main" val="106395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420952" cy="15814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Instead of removing styles…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8530"/>
            <a:ext cx="10939948" cy="403767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dirty="0">
                <a:solidFill>
                  <a:srgbClr val="5F5F5F"/>
                </a:solidFill>
                <a:latin typeface="Consolas" panose="020B0609020204030204" pitchFamily="49" charset="0"/>
                <a:cs typeface="Segoe UI" panose="020B0502040204020203" pitchFamily="34" charset="0"/>
              </a:rPr>
              <a:t>/* In base theme */</a:t>
            </a:r>
          </a:p>
          <a:p>
            <a:pPr algn="l">
              <a:lnSpc>
                <a:spcPct val="125000"/>
              </a:lnSpc>
            </a:pPr>
            <a:endParaRPr lang="en-US" sz="2800" dirty="0">
              <a:solidFill>
                <a:srgbClr val="5F5F5F"/>
              </a:solidFill>
              <a:latin typeface="Consolas" panose="020B0609020204030204" pitchFamily="49" charset="0"/>
              <a:cs typeface="Segoe UI" panose="020B0502040204020203" pitchFamily="34" charset="0"/>
            </a:endParaRPr>
          </a:p>
          <a:p>
            <a:pPr algn="l">
              <a:lnSpc>
                <a:spcPct val="125000"/>
              </a:lnSpc>
            </a:pPr>
            <a:r>
              <a:rPr lang="en-US" sz="2800" dirty="0">
                <a:solidFill>
                  <a:srgbClr val="5F5F5F"/>
                </a:solidFill>
                <a:latin typeface="Consolas" panose="020B0609020204030204" pitchFamily="49" charset="0"/>
                <a:cs typeface="Segoe UI" panose="020B0502040204020203" pitchFamily="34" charset="0"/>
              </a:rPr>
              <a:t>button {</a:t>
            </a:r>
          </a:p>
          <a:p>
            <a:pPr algn="l">
              <a:lnSpc>
                <a:spcPct val="125000"/>
              </a:lnSpc>
            </a:pPr>
            <a:r>
              <a:rPr lang="en-US" sz="2800" dirty="0">
                <a:solidFill>
                  <a:srgbClr val="5F5F5F"/>
                </a:solidFill>
                <a:latin typeface="Consolas" panose="020B0609020204030204" pitchFamily="49" charset="0"/>
                <a:cs typeface="Segoe UI" panose="020B0502040204020203" pitchFamily="34" charset="0"/>
              </a:rPr>
              <a:t>  </a:t>
            </a:r>
            <a:r>
              <a:rPr lang="en-US" sz="2800" dirty="0">
                <a:solidFill>
                  <a:srgbClr val="293742"/>
                </a:solidFill>
                <a:latin typeface="Consolas" panose="020B0609020204030204" pitchFamily="49" charset="0"/>
                <a:cs typeface="Segoe UI" panose="020B0502040204020203" pitchFamily="34" charset="0"/>
              </a:rPr>
              <a:t>border: 0;</a:t>
            </a:r>
          </a:p>
          <a:p>
            <a:pPr algn="l">
              <a:lnSpc>
                <a:spcPct val="125000"/>
              </a:lnSpc>
            </a:pPr>
            <a:r>
              <a:rPr lang="en-US" sz="2800" dirty="0">
                <a:solidFill>
                  <a:srgbClr val="5F5F5F"/>
                </a:solidFill>
                <a:latin typeface="Consolas" panose="020B0609020204030204" pitchFamily="49" charset="0"/>
                <a:cs typeface="Segoe UI" panose="020B0502040204020203" pitchFamily="34" charset="0"/>
              </a:rPr>
              <a:t>}</a:t>
            </a:r>
          </a:p>
        </p:txBody>
      </p:sp>
      <p:pic>
        <p:nvPicPr>
          <p:cNvPr id="5" name="Picture 4" descr="Forced color modes page, with no border around a button">
            <a:extLst>
              <a:ext uri="{FF2B5EF4-FFF2-40B4-BE49-F238E27FC236}">
                <a16:creationId xmlns:a16="http://schemas.microsoft.com/office/drawing/2014/main" id="{D9149C3E-FE12-488B-A4AA-533422934CB7}"/>
              </a:ext>
            </a:extLst>
          </p:cNvPr>
          <p:cNvPicPr>
            <a:picLocks noChangeAspect="1"/>
          </p:cNvPicPr>
          <p:nvPr/>
        </p:nvPicPr>
        <p:blipFill>
          <a:blip r:embed="rId3"/>
          <a:stretch>
            <a:fillRect/>
          </a:stretch>
        </p:blipFill>
        <p:spPr>
          <a:xfrm>
            <a:off x="6090284" y="0"/>
            <a:ext cx="6101716" cy="6858000"/>
          </a:xfrm>
          <a:prstGeom prst="rect">
            <a:avLst/>
          </a:prstGeom>
        </p:spPr>
      </p:pic>
    </p:spTree>
    <p:extLst>
      <p:ext uri="{BB962C8B-B14F-4D97-AF65-F5344CB8AC3E}">
        <p14:creationId xmlns:p14="http://schemas.microsoft.com/office/powerpoint/2010/main" val="2831891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420952" cy="1581428"/>
          </a:xfrm>
        </p:spPr>
        <p:txBody>
          <a:bodyPr>
            <a:noAutofit/>
          </a:bodyPr>
          <a:lstStyle/>
          <a:p>
            <a:pPr>
              <a:lnSpc>
                <a:spcPct val="100000"/>
              </a:lnSpc>
            </a:pPr>
            <a:r>
              <a:rPr lang="en-US" sz="4800" dirty="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…consider transparency</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8530"/>
            <a:ext cx="10939948" cy="403767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dirty="0">
                <a:solidFill>
                  <a:srgbClr val="5F5F5F"/>
                </a:solidFill>
                <a:latin typeface="Consolas" panose="020B0609020204030204" pitchFamily="49" charset="0"/>
                <a:cs typeface="Segoe UI" panose="020B0502040204020203" pitchFamily="34" charset="0"/>
              </a:rPr>
              <a:t>/* In base theme */</a:t>
            </a:r>
          </a:p>
          <a:p>
            <a:pPr algn="l">
              <a:lnSpc>
                <a:spcPct val="125000"/>
              </a:lnSpc>
            </a:pPr>
            <a:endParaRPr lang="en-US" sz="2800" dirty="0">
              <a:solidFill>
                <a:srgbClr val="5F5F5F"/>
              </a:solidFill>
              <a:latin typeface="Consolas" panose="020B0609020204030204" pitchFamily="49" charset="0"/>
              <a:cs typeface="Segoe UI" panose="020B0502040204020203" pitchFamily="34" charset="0"/>
            </a:endParaRPr>
          </a:p>
          <a:p>
            <a:pPr algn="l">
              <a:lnSpc>
                <a:spcPct val="125000"/>
              </a:lnSpc>
            </a:pPr>
            <a:r>
              <a:rPr lang="en-US" sz="2800" dirty="0">
                <a:solidFill>
                  <a:srgbClr val="5F5F5F"/>
                </a:solidFill>
                <a:latin typeface="Consolas" panose="020B0609020204030204" pitchFamily="49" charset="0"/>
                <a:cs typeface="Segoe UI" panose="020B0502040204020203" pitchFamily="34" charset="0"/>
              </a:rPr>
              <a:t>button {</a:t>
            </a:r>
          </a:p>
          <a:p>
            <a:pPr algn="l">
              <a:lnSpc>
                <a:spcPct val="125000"/>
              </a:lnSpc>
            </a:pPr>
            <a:r>
              <a:rPr lang="en-US" sz="2800" dirty="0">
                <a:solidFill>
                  <a:srgbClr val="5F5F5F"/>
                </a:solidFill>
                <a:latin typeface="Consolas" panose="020B0609020204030204" pitchFamily="49" charset="0"/>
                <a:cs typeface="Segoe UI" panose="020B0502040204020203" pitchFamily="34" charset="0"/>
              </a:rPr>
              <a:t>  </a:t>
            </a:r>
            <a:r>
              <a:rPr lang="en-US" sz="2800" dirty="0">
                <a:solidFill>
                  <a:srgbClr val="293742"/>
                </a:solidFill>
                <a:latin typeface="Consolas" panose="020B0609020204030204" pitchFamily="49" charset="0"/>
                <a:cs typeface="Segoe UI" panose="020B0502040204020203" pitchFamily="34" charset="0"/>
              </a:rPr>
              <a:t>border: 1px solid</a:t>
            </a:r>
          </a:p>
          <a:p>
            <a:pPr algn="l">
              <a:lnSpc>
                <a:spcPct val="125000"/>
              </a:lnSpc>
            </a:pPr>
            <a:r>
              <a:rPr lang="en-US" sz="2800" dirty="0">
                <a:solidFill>
                  <a:srgbClr val="293742"/>
                </a:solidFill>
                <a:latin typeface="Consolas" panose="020B0609020204030204" pitchFamily="49" charset="0"/>
                <a:cs typeface="Segoe UI" panose="020B0502040204020203" pitchFamily="34" charset="0"/>
              </a:rPr>
              <a:t>  transparent;</a:t>
            </a:r>
          </a:p>
          <a:p>
            <a:pPr algn="l">
              <a:lnSpc>
                <a:spcPct val="125000"/>
              </a:lnSpc>
            </a:pPr>
            <a:r>
              <a:rPr lang="en-US" sz="2800" dirty="0">
                <a:solidFill>
                  <a:srgbClr val="5F5F5F"/>
                </a:solidFill>
                <a:latin typeface="Consolas" panose="020B0609020204030204" pitchFamily="49" charset="0"/>
                <a:cs typeface="Segoe UI" panose="020B0502040204020203" pitchFamily="34" charset="0"/>
              </a:rPr>
              <a:t>}</a:t>
            </a:r>
          </a:p>
        </p:txBody>
      </p:sp>
      <p:pic>
        <p:nvPicPr>
          <p:cNvPr id="8" name="Picture 7" descr="Forced color modes page, with a border around that same button">
            <a:extLst>
              <a:ext uri="{FF2B5EF4-FFF2-40B4-BE49-F238E27FC236}">
                <a16:creationId xmlns:a16="http://schemas.microsoft.com/office/drawing/2014/main" id="{EC3CE728-7C04-4F17-A50A-5288D5A76E80}"/>
              </a:ext>
            </a:extLst>
          </p:cNvPr>
          <p:cNvPicPr>
            <a:picLocks noChangeAspect="1"/>
          </p:cNvPicPr>
          <p:nvPr/>
        </p:nvPicPr>
        <p:blipFill>
          <a:blip r:embed="rId3"/>
          <a:stretch>
            <a:fillRect/>
          </a:stretch>
        </p:blipFill>
        <p:spPr>
          <a:xfrm>
            <a:off x="6090284" y="0"/>
            <a:ext cx="6101716" cy="6858000"/>
          </a:xfrm>
          <a:prstGeom prst="rect">
            <a:avLst/>
          </a:prstGeom>
        </p:spPr>
      </p:pic>
    </p:spTree>
    <p:extLst>
      <p:ext uri="{BB962C8B-B14F-4D97-AF65-F5344CB8AC3E}">
        <p14:creationId xmlns:p14="http://schemas.microsoft.com/office/powerpoint/2010/main" val="592305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5981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Additional considerations:</a:t>
            </a:r>
            <a:b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styling based on ARIA</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2551837"/>
            <a:ext cx="9435892" cy="1754326"/>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[role=“link”] {</a:t>
            </a:r>
          </a:p>
          <a:p>
            <a:r>
              <a:rPr lang="en-US" sz="3600">
                <a:solidFill>
                  <a:srgbClr val="293742"/>
                </a:solidFill>
                <a:latin typeface="Consolas" panose="020B0609020204030204" pitchFamily="49" charset="0"/>
                <a:cs typeface="Segoe UI" panose="020B0502040204020203" pitchFamily="34" charset="0"/>
              </a:rPr>
              <a:t>  color: </a:t>
            </a:r>
            <a:r>
              <a:rPr lang="en-US" sz="3600" err="1">
                <a:solidFill>
                  <a:srgbClr val="293742"/>
                </a:solidFill>
                <a:latin typeface="Consolas" panose="020B0609020204030204" pitchFamily="49" charset="0"/>
                <a:cs typeface="Segoe UI" panose="020B0502040204020203" pitchFamily="34" charset="0"/>
              </a:rPr>
              <a:t>LinkText</a:t>
            </a:r>
            <a:r>
              <a:rPr lang="en-US" sz="3600">
                <a:solidFill>
                  <a:srgbClr val="293742"/>
                </a:solidFill>
                <a:latin typeface="Consolas" panose="020B0609020204030204" pitchFamily="49" charset="0"/>
                <a:cs typeface="Segoe UI" panose="020B0502040204020203" pitchFamily="34" charset="0"/>
              </a:rPr>
              <a:t>;</a:t>
            </a:r>
          </a:p>
          <a:p>
            <a:r>
              <a:rPr lang="en-US" sz="3600">
                <a:solidFill>
                  <a:srgbClr val="293742"/>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4566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4"/>
            <a:ext cx="8415977" cy="238263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forced colors with and without adjustments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Forced colors, without our adjustments</a:t>
            </a:r>
          </a:p>
        </p:txBody>
      </p:sp>
      <p:pic>
        <p:nvPicPr>
          <p:cNvPr id="6" name="Picture 5" descr="The site in High Contrast without our styles, missing the color palette component">
            <a:extLst>
              <a:ext uri="{FF2B5EF4-FFF2-40B4-BE49-F238E27FC236}">
                <a16:creationId xmlns:a16="http://schemas.microsoft.com/office/drawing/2014/main" id="{5EB7A674-7180-4819-87A2-127D3B9F11CE}"/>
              </a:ext>
            </a:extLst>
          </p:cNvPr>
          <p:cNvPicPr>
            <a:picLocks noChangeAspect="1"/>
          </p:cNvPicPr>
          <p:nvPr/>
        </p:nvPicPr>
        <p:blipFill>
          <a:blip r:embed="rId3"/>
          <a:srcRect/>
          <a:stretch/>
        </p:blipFill>
        <p:spPr>
          <a:xfrm>
            <a:off x="0" y="369333"/>
            <a:ext cx="6099048" cy="13170035"/>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6096000" y="0"/>
            <a:ext cx="0" cy="68580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6092952"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+12 lines (including selectors), 1 line changed</a:t>
            </a:r>
          </a:p>
        </p:txBody>
      </p:sp>
      <p:pic>
        <p:nvPicPr>
          <p:cNvPr id="9" name="Picture 8" descr="The site in High Contrast with our styles, with the color palette component displayed correctly">
            <a:extLst>
              <a:ext uri="{FF2B5EF4-FFF2-40B4-BE49-F238E27FC236}">
                <a16:creationId xmlns:a16="http://schemas.microsoft.com/office/drawing/2014/main" id="{B480F717-A643-4A99-A999-3F56BF58D408}"/>
              </a:ext>
            </a:extLst>
          </p:cNvPr>
          <p:cNvPicPr>
            <a:picLocks noChangeAspect="1"/>
          </p:cNvPicPr>
          <p:nvPr/>
        </p:nvPicPr>
        <p:blipFill>
          <a:blip r:embed="rId4"/>
          <a:srcRect/>
          <a:stretch/>
        </p:blipFill>
        <p:spPr>
          <a:xfrm>
            <a:off x="6092952" y="369333"/>
            <a:ext cx="6099048" cy="13170037"/>
          </a:xfrm>
          <a:prstGeom prst="rect">
            <a:avLst/>
          </a:prstGeom>
        </p:spPr>
      </p:pic>
    </p:spTree>
    <p:extLst>
      <p:ext uri="{BB962C8B-B14F-4D97-AF65-F5344CB8AC3E}">
        <p14:creationId xmlns:p14="http://schemas.microsoft.com/office/powerpoint/2010/main" val="37914968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58BF1BA-ACEA-4022-9C3D-6F28BD5FEFBE}"/>
              </a:ext>
            </a:extLst>
          </p:cNvPr>
          <p:cNvSpPr>
            <a:spLocks noGrp="1"/>
          </p:cNvSpPr>
          <p:nvPr>
            <p:ph type="ctrTitle"/>
          </p:nvPr>
        </p:nvSpPr>
        <p:spPr/>
        <p:txBody>
          <a:bodyPr/>
          <a:lstStyle/>
          <a:p>
            <a:r>
              <a:rPr lang="en-US"/>
              <a:t>Layered Approach Towards Inclusive Color and Contrast</a:t>
            </a:r>
          </a:p>
        </p:txBody>
      </p:sp>
      <p:pic>
        <p:nvPicPr>
          <p:cNvPr id="7" name="Picture 6" descr="A page in a light theme">
            <a:extLst>
              <a:ext uri="{FF2B5EF4-FFF2-40B4-BE49-F238E27FC236}">
                <a16:creationId xmlns:a16="http://schemas.microsoft.com/office/drawing/2014/main" id="{EFC2EC6E-F872-472C-94DE-DFBF51F4DD56}"/>
              </a:ext>
            </a:extLst>
          </p:cNvPr>
          <p:cNvPicPr>
            <a:picLocks noChangeAspect="1"/>
          </p:cNvPicPr>
          <p:nvPr/>
        </p:nvPicPr>
        <p:blipFill>
          <a:blip r:embed="rId3"/>
          <a:stretch>
            <a:fillRect/>
          </a:stretch>
        </p:blipFill>
        <p:spPr>
          <a:xfrm>
            <a:off x="-1" y="0"/>
            <a:ext cx="6099048" cy="6909077"/>
          </a:xfrm>
          <a:prstGeom prst="rect">
            <a:avLst/>
          </a:prstGeom>
        </p:spPr>
      </p:pic>
      <p:pic>
        <p:nvPicPr>
          <p:cNvPr id="9" name="Picture 8" descr="The same page in a dark theme">
            <a:extLst>
              <a:ext uri="{FF2B5EF4-FFF2-40B4-BE49-F238E27FC236}">
                <a16:creationId xmlns:a16="http://schemas.microsoft.com/office/drawing/2014/main" id="{3546D0D0-6F7B-4227-8B7A-6D2AF1B2C0D9}"/>
              </a:ext>
            </a:extLst>
          </p:cNvPr>
          <p:cNvPicPr>
            <a:picLocks noChangeAspect="1"/>
          </p:cNvPicPr>
          <p:nvPr/>
        </p:nvPicPr>
        <p:blipFill>
          <a:blip r:embed="rId4"/>
          <a:stretch>
            <a:fillRect/>
          </a:stretch>
        </p:blipFill>
        <p:spPr>
          <a:xfrm>
            <a:off x="6096000" y="0"/>
            <a:ext cx="6108192" cy="3436796"/>
          </a:xfrm>
          <a:prstGeom prst="rect">
            <a:avLst/>
          </a:prstGeom>
        </p:spPr>
      </p:pic>
      <p:pic>
        <p:nvPicPr>
          <p:cNvPr id="5" name="Picture 4" descr="The same page in High Contrast">
            <a:extLst>
              <a:ext uri="{FF2B5EF4-FFF2-40B4-BE49-F238E27FC236}">
                <a16:creationId xmlns:a16="http://schemas.microsoft.com/office/drawing/2014/main" id="{4946336C-5D24-4FB2-B752-AEA7866C795F}"/>
              </a:ext>
            </a:extLst>
          </p:cNvPr>
          <p:cNvPicPr>
            <a:picLocks noChangeAspect="1"/>
          </p:cNvPicPr>
          <p:nvPr/>
        </p:nvPicPr>
        <p:blipFill>
          <a:blip r:embed="rId5"/>
          <a:stretch>
            <a:fillRect/>
          </a:stretch>
        </p:blipFill>
        <p:spPr>
          <a:xfrm>
            <a:off x="6096000" y="3435144"/>
            <a:ext cx="6108192" cy="3435214"/>
          </a:xfrm>
          <a:prstGeom prst="rect">
            <a:avLst/>
          </a:prstGeom>
        </p:spPr>
      </p:pic>
    </p:spTree>
    <p:extLst>
      <p:ext uri="{BB962C8B-B14F-4D97-AF65-F5344CB8AC3E}">
        <p14:creationId xmlns:p14="http://schemas.microsoft.com/office/powerpoint/2010/main" val="268969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4"/>
            <a:ext cx="8415977" cy="238263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forced colors with and without adjustments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Forced colors, without our adjustments</a:t>
            </a:r>
          </a:p>
        </p:txBody>
      </p:sp>
      <p:pic>
        <p:nvPicPr>
          <p:cNvPr id="6" name="Picture 5" descr="The site in High Contrast without our styles, missing the border on the form button">
            <a:extLst>
              <a:ext uri="{FF2B5EF4-FFF2-40B4-BE49-F238E27FC236}">
                <a16:creationId xmlns:a16="http://schemas.microsoft.com/office/drawing/2014/main" id="{5EB7A674-7180-4819-87A2-127D3B9F11CE}"/>
              </a:ext>
            </a:extLst>
          </p:cNvPr>
          <p:cNvPicPr>
            <a:picLocks noChangeAspect="1"/>
          </p:cNvPicPr>
          <p:nvPr/>
        </p:nvPicPr>
        <p:blipFill rotWithShape="1">
          <a:blip r:embed="rId3"/>
          <a:srcRect t="50531" r="100"/>
          <a:stretch/>
        </p:blipFill>
        <p:spPr>
          <a:xfrm>
            <a:off x="0" y="342900"/>
            <a:ext cx="6092952" cy="6515098"/>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6096000" y="0"/>
            <a:ext cx="0" cy="68580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6092952"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+12 lines (including selectors), 1 line changed</a:t>
            </a:r>
          </a:p>
        </p:txBody>
      </p:sp>
      <p:pic>
        <p:nvPicPr>
          <p:cNvPr id="9" name="Picture 8" descr="The site in High Contrast with our styles, with the border on the form button displayed correctly">
            <a:extLst>
              <a:ext uri="{FF2B5EF4-FFF2-40B4-BE49-F238E27FC236}">
                <a16:creationId xmlns:a16="http://schemas.microsoft.com/office/drawing/2014/main" id="{B480F717-A643-4A99-A999-3F56BF58D408}"/>
              </a:ext>
            </a:extLst>
          </p:cNvPr>
          <p:cNvPicPr>
            <a:picLocks noChangeAspect="1"/>
          </p:cNvPicPr>
          <p:nvPr/>
        </p:nvPicPr>
        <p:blipFill rotWithShape="1">
          <a:blip r:embed="rId4"/>
          <a:srcRect t="50531"/>
          <a:stretch/>
        </p:blipFill>
        <p:spPr>
          <a:xfrm>
            <a:off x="6092952" y="342900"/>
            <a:ext cx="6099048" cy="6515100"/>
          </a:xfrm>
          <a:prstGeom prst="rect">
            <a:avLst/>
          </a:prstGeom>
        </p:spPr>
      </p:pic>
    </p:spTree>
    <p:extLst>
      <p:ext uri="{BB962C8B-B14F-4D97-AF65-F5344CB8AC3E}">
        <p14:creationId xmlns:p14="http://schemas.microsoft.com/office/powerpoint/2010/main" val="4290092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685801"/>
            <a:ext cx="7634010" cy="118109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Browser support for forced colors </a:t>
            </a:r>
            <a:r>
              <a:rPr lang="en-US" sz="36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(desktop)</a:t>
            </a:r>
          </a:p>
        </p:txBody>
      </p:sp>
      <p:sp>
        <p:nvSpPr>
          <p:cNvPr id="7" name="Rectangle 6">
            <a:extLst>
              <a:ext uri="{FF2B5EF4-FFF2-40B4-BE49-F238E27FC236}">
                <a16:creationId xmlns:a16="http://schemas.microsoft.com/office/drawing/2014/main" id="{FB058785-256D-4AA1-B826-BD458DFA0FAC}"/>
              </a:ext>
            </a:extLst>
          </p:cNvPr>
          <p:cNvSpPr/>
          <p:nvPr/>
        </p:nvSpPr>
        <p:spPr>
          <a:xfrm>
            <a:off x="578005" y="2642604"/>
            <a:ext cx="4056816" cy="523220"/>
          </a:xfrm>
          <a:prstGeom prst="rect">
            <a:avLst/>
          </a:prstGeom>
        </p:spPr>
        <p:txBody>
          <a:bodyPr wrap="none">
            <a:spAutoFit/>
          </a:bodyPr>
          <a:lstStyle/>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Vendor-prefixed styling</a:t>
            </a:r>
          </a:p>
        </p:txBody>
      </p:sp>
      <p:grpSp>
        <p:nvGrpSpPr>
          <p:cNvPr id="4" name="Group 3" descr="Vendor-prefixed styles supported in MS Edge (pre-Chromium) and IE">
            <a:extLst>
              <a:ext uri="{FF2B5EF4-FFF2-40B4-BE49-F238E27FC236}">
                <a16:creationId xmlns:a16="http://schemas.microsoft.com/office/drawing/2014/main" id="{CFF2D7D6-0638-493B-98B1-99AF8C6500F4}"/>
              </a:ext>
            </a:extLst>
          </p:cNvPr>
          <p:cNvGrpSpPr/>
          <p:nvPr/>
        </p:nvGrpSpPr>
        <p:grpSpPr>
          <a:xfrm>
            <a:off x="6269834" y="2558298"/>
            <a:ext cx="5236366" cy="691831"/>
            <a:chOff x="6269834" y="2558298"/>
            <a:chExt cx="5236366" cy="691831"/>
          </a:xfrm>
        </p:grpSpPr>
        <p:pic>
          <p:nvPicPr>
            <p:cNvPr id="11" name="Picture 10" descr="Chrome">
              <a:extLst>
                <a:ext uri="{FF2B5EF4-FFF2-40B4-BE49-F238E27FC236}">
                  <a16:creationId xmlns:a16="http://schemas.microsoft.com/office/drawing/2014/main" id="{41D2324F-EA42-4BE2-8F60-9C2652EFD5C1}"/>
                </a:ext>
              </a:extLst>
            </p:cNvPr>
            <p:cNvPicPr>
              <a:picLocks noChangeAspect="1"/>
            </p:cNvPicPr>
            <p:nvPr/>
          </p:nvPicPr>
          <p:blipFill>
            <a:blip r:embed="rId3">
              <a:grayscl/>
              <a:alphaModFix amt="20000"/>
            </a:blip>
            <a:stretch>
              <a:fillRect/>
            </a:stretch>
          </p:blipFill>
          <p:spPr>
            <a:xfrm>
              <a:off x="6269834" y="2564329"/>
              <a:ext cx="685800" cy="685800"/>
            </a:xfrm>
            <a:prstGeom prst="rect">
              <a:avLst/>
            </a:prstGeom>
          </p:spPr>
        </p:pic>
        <p:pic>
          <p:nvPicPr>
            <p:cNvPr id="13" name="Picture 12" descr="Microsoft Edge">
              <a:extLst>
                <a:ext uri="{FF2B5EF4-FFF2-40B4-BE49-F238E27FC236}">
                  <a16:creationId xmlns:a16="http://schemas.microsoft.com/office/drawing/2014/main" id="{16FCDC01-7F33-4EF5-B6EB-BF58909E9D0A}"/>
                </a:ext>
              </a:extLst>
            </p:cNvPr>
            <p:cNvPicPr>
              <a:picLocks noChangeAspect="1"/>
            </p:cNvPicPr>
            <p:nvPr/>
          </p:nvPicPr>
          <p:blipFill>
            <a:blip r:embed="rId4"/>
            <a:srcRect/>
            <a:stretch/>
          </p:blipFill>
          <p:spPr>
            <a:xfrm>
              <a:off x="7169581" y="2564329"/>
              <a:ext cx="685800" cy="685800"/>
            </a:xfrm>
            <a:prstGeom prst="rect">
              <a:avLst/>
            </a:prstGeom>
          </p:spPr>
        </p:pic>
        <p:pic>
          <p:nvPicPr>
            <p:cNvPr id="15" name="Picture 14" descr="Firefox">
              <a:extLst>
                <a:ext uri="{FF2B5EF4-FFF2-40B4-BE49-F238E27FC236}">
                  <a16:creationId xmlns:a16="http://schemas.microsoft.com/office/drawing/2014/main" id="{DA335F57-374F-4AE5-9F9D-6060D9FA7102}"/>
                </a:ext>
              </a:extLst>
            </p:cNvPr>
            <p:cNvPicPr>
              <a:picLocks noChangeAspect="1"/>
            </p:cNvPicPr>
            <p:nvPr/>
          </p:nvPicPr>
          <p:blipFill>
            <a:blip r:embed="rId5">
              <a:grayscl/>
              <a:alphaModFix amt="20000"/>
            </a:blip>
            <a:stretch>
              <a:fillRect/>
            </a:stretch>
          </p:blipFill>
          <p:spPr>
            <a:xfrm>
              <a:off x="8069328" y="2564329"/>
              <a:ext cx="685800" cy="685800"/>
            </a:xfrm>
            <a:prstGeom prst="rect">
              <a:avLst/>
            </a:prstGeom>
          </p:spPr>
        </p:pic>
        <p:pic>
          <p:nvPicPr>
            <p:cNvPr id="22" name="Picture 21" descr="IE">
              <a:extLst>
                <a:ext uri="{FF2B5EF4-FFF2-40B4-BE49-F238E27FC236}">
                  <a16:creationId xmlns:a16="http://schemas.microsoft.com/office/drawing/2014/main" id="{DA2F55C0-ED2D-4995-BB01-B96B6638E748}"/>
                </a:ext>
              </a:extLst>
            </p:cNvPr>
            <p:cNvPicPr>
              <a:picLocks noChangeAspect="1"/>
            </p:cNvPicPr>
            <p:nvPr/>
          </p:nvPicPr>
          <p:blipFill>
            <a:blip r:embed="rId6">
              <a:alphaModFix/>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9008181" y="2564329"/>
              <a:ext cx="698525" cy="685800"/>
            </a:xfrm>
            <a:prstGeom prst="rect">
              <a:avLst/>
            </a:prstGeom>
          </p:spPr>
        </p:pic>
        <p:pic>
          <p:nvPicPr>
            <p:cNvPr id="19" name="Picture 18" descr="Opera">
              <a:extLst>
                <a:ext uri="{FF2B5EF4-FFF2-40B4-BE49-F238E27FC236}">
                  <a16:creationId xmlns:a16="http://schemas.microsoft.com/office/drawing/2014/main" id="{596E5188-7FC3-40BB-86D8-2E04ED38A922}"/>
                </a:ext>
              </a:extLst>
            </p:cNvPr>
            <p:cNvPicPr>
              <a:picLocks noChangeAspect="1"/>
            </p:cNvPicPr>
            <p:nvPr/>
          </p:nvPicPr>
          <p:blipFill>
            <a:blip r:embed="rId8">
              <a:grayscl/>
              <a:alphaModFix amt="20000"/>
            </a:blip>
            <a:stretch>
              <a:fillRect/>
            </a:stretch>
          </p:blipFill>
          <p:spPr>
            <a:xfrm>
              <a:off x="9920653" y="2564329"/>
              <a:ext cx="685800" cy="685800"/>
            </a:xfrm>
            <a:prstGeom prst="rect">
              <a:avLst/>
            </a:prstGeom>
          </p:spPr>
        </p:pic>
        <p:pic>
          <p:nvPicPr>
            <p:cNvPr id="17" name="Picture 16" descr="Safari">
              <a:extLst>
                <a:ext uri="{FF2B5EF4-FFF2-40B4-BE49-F238E27FC236}">
                  <a16:creationId xmlns:a16="http://schemas.microsoft.com/office/drawing/2014/main" id="{B1D5F096-2629-44F5-8B33-FD4D014B691B}"/>
                </a:ext>
              </a:extLst>
            </p:cNvPr>
            <p:cNvPicPr>
              <a:picLocks noChangeAspect="1"/>
            </p:cNvPicPr>
            <p:nvPr/>
          </p:nvPicPr>
          <p:blipFill>
            <a:blip r:embed="rId9">
              <a:grayscl/>
              <a:alphaModFix amt="20000"/>
            </a:blip>
            <a:stretch>
              <a:fillRect/>
            </a:stretch>
          </p:blipFill>
          <p:spPr>
            <a:xfrm>
              <a:off x="10820400" y="2558298"/>
              <a:ext cx="685800" cy="685800"/>
            </a:xfrm>
            <a:prstGeom prst="rect">
              <a:avLst/>
            </a:prstGeom>
          </p:spPr>
        </p:pic>
      </p:grpSp>
      <p:cxnSp>
        <p:nvCxnSpPr>
          <p:cNvPr id="38" name="Straight Connector 37">
            <a:extLst>
              <a:ext uri="{FF2B5EF4-FFF2-40B4-BE49-F238E27FC236}">
                <a16:creationId xmlns:a16="http://schemas.microsoft.com/office/drawing/2014/main" id="{7C975A6B-2D42-4206-ADF7-DB862B241EA2}"/>
              </a:ext>
              <a:ext uri="{C183D7F6-B498-43B3-948B-1728B52AA6E4}">
                <adec:decorative xmlns:adec="http://schemas.microsoft.com/office/drawing/2017/decorative" val="1"/>
              </a:ext>
            </a:extLst>
          </p:cNvPr>
          <p:cNvCxnSpPr>
            <a:cxnSpLocks/>
          </p:cNvCxnSpPr>
          <p:nvPr/>
        </p:nvCxnSpPr>
        <p:spPr>
          <a:xfrm>
            <a:off x="680570" y="3601723"/>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A3332B-298E-47AF-898A-29C5F9CBEE2E}"/>
              </a:ext>
            </a:extLst>
          </p:cNvPr>
          <p:cNvSpPr/>
          <p:nvPr/>
        </p:nvSpPr>
        <p:spPr>
          <a:xfrm>
            <a:off x="578004" y="4031590"/>
            <a:ext cx="5556096" cy="954107"/>
          </a:xfrm>
          <a:prstGeom prst="rect">
            <a:avLst/>
          </a:prstGeom>
        </p:spPr>
        <p:txBody>
          <a:bodyPr wrap="square">
            <a:spAutoFit/>
          </a:bodyPr>
          <a:lstStyle/>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New standards</a:t>
            </a:r>
          </a:p>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(designed in 2019)</a:t>
            </a:r>
            <a:endPar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4" name="Group 23" descr="New forced-color standards not supported by default in browsers yet">
            <a:extLst>
              <a:ext uri="{FF2B5EF4-FFF2-40B4-BE49-F238E27FC236}">
                <a16:creationId xmlns:a16="http://schemas.microsoft.com/office/drawing/2014/main" id="{0D93E3C2-95B0-4CC8-A893-D847479DB957}"/>
              </a:ext>
            </a:extLst>
          </p:cNvPr>
          <p:cNvGrpSpPr/>
          <p:nvPr/>
        </p:nvGrpSpPr>
        <p:grpSpPr>
          <a:xfrm>
            <a:off x="6308940" y="3950301"/>
            <a:ext cx="5197260" cy="685800"/>
            <a:chOff x="6069621" y="2567345"/>
            <a:chExt cx="5197260" cy="685800"/>
          </a:xfrm>
        </p:grpSpPr>
        <p:pic>
          <p:nvPicPr>
            <p:cNvPr id="25" name="Picture 24" descr="Chrome">
              <a:extLst>
                <a:ext uri="{FF2B5EF4-FFF2-40B4-BE49-F238E27FC236}">
                  <a16:creationId xmlns:a16="http://schemas.microsoft.com/office/drawing/2014/main" id="{512B01B7-6B08-4AF7-B6ED-8D39BF9BA01F}"/>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26" name="Picture 25" descr="Microsoft Edge beta">
              <a:extLst>
                <a:ext uri="{FF2B5EF4-FFF2-40B4-BE49-F238E27FC236}">
                  <a16:creationId xmlns:a16="http://schemas.microsoft.com/office/drawing/2014/main" id="{991647A4-E542-4B6F-B150-86455D034086}"/>
                </a:ext>
              </a:extLst>
            </p:cNvPr>
            <p:cNvPicPr>
              <a:picLocks noChangeAspect="1"/>
            </p:cNvPicPr>
            <p:nvPr/>
          </p:nvPicPr>
          <p:blipFill>
            <a:blip r:embed="rId10">
              <a:grayscl/>
              <a:alphaModFix amt="20000"/>
            </a:blip>
            <a:stretch>
              <a:fillRect/>
            </a:stretch>
          </p:blipFill>
          <p:spPr>
            <a:xfrm>
              <a:off x="6969368" y="2567345"/>
              <a:ext cx="685800" cy="685800"/>
            </a:xfrm>
            <a:prstGeom prst="rect">
              <a:avLst/>
            </a:prstGeom>
          </p:spPr>
        </p:pic>
        <p:pic>
          <p:nvPicPr>
            <p:cNvPr id="27" name="Picture 26" descr="Firefox">
              <a:extLst>
                <a:ext uri="{FF2B5EF4-FFF2-40B4-BE49-F238E27FC236}">
                  <a16:creationId xmlns:a16="http://schemas.microsoft.com/office/drawing/2014/main" id="{0016A41B-A5DB-4BC5-A394-2938A0483E3D}"/>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0" name="Picture 29" descr="IE">
              <a:extLst>
                <a:ext uri="{FF2B5EF4-FFF2-40B4-BE49-F238E27FC236}">
                  <a16:creationId xmlns:a16="http://schemas.microsoft.com/office/drawing/2014/main" id="{C8CC4B8F-D025-45B5-8E79-DAF5931CEF56}"/>
                </a:ext>
              </a:extLst>
            </p:cNvPr>
            <p:cNvPicPr>
              <a:picLocks noChangeAspect="1"/>
            </p:cNvPicPr>
            <p:nvPr/>
          </p:nvPicPr>
          <p:blipFill>
            <a:blip r:embed="rId11">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29" name="Picture 28" descr="Opera">
              <a:extLst>
                <a:ext uri="{FF2B5EF4-FFF2-40B4-BE49-F238E27FC236}">
                  <a16:creationId xmlns:a16="http://schemas.microsoft.com/office/drawing/2014/main" id="{4130270E-800F-4505-8B24-1E6767B023AF}"/>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28" name="Picture 27" descr="Safari">
              <a:extLst>
                <a:ext uri="{FF2B5EF4-FFF2-40B4-BE49-F238E27FC236}">
                  <a16:creationId xmlns:a16="http://schemas.microsoft.com/office/drawing/2014/main" id="{D811E08F-7F22-4C0F-9934-FAC54C9012A0}"/>
                </a:ext>
              </a:extLst>
            </p:cNvPr>
            <p:cNvPicPr>
              <a:picLocks noChangeAspect="1"/>
            </p:cNvPicPr>
            <p:nvPr/>
          </p:nvPicPr>
          <p:blipFill>
            <a:blip r:embed="rId12">
              <a:alphaModFix amt="2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10581081" y="2567345"/>
              <a:ext cx="685800" cy="685800"/>
            </a:xfrm>
            <a:prstGeom prst="rect">
              <a:avLst/>
            </a:prstGeom>
          </p:spPr>
        </p:pic>
      </p:grpSp>
      <p:sp>
        <p:nvSpPr>
          <p:cNvPr id="3" name="Rectangle 2">
            <a:extLst>
              <a:ext uri="{FF2B5EF4-FFF2-40B4-BE49-F238E27FC236}">
                <a16:creationId xmlns:a16="http://schemas.microsoft.com/office/drawing/2014/main" id="{6347EE3D-A252-4BED-9D14-0659E1733436}"/>
              </a:ext>
            </a:extLst>
          </p:cNvPr>
          <p:cNvSpPr/>
          <p:nvPr/>
        </p:nvSpPr>
        <p:spPr>
          <a:xfrm>
            <a:off x="7109476" y="4984678"/>
            <a:ext cx="3291304" cy="646331"/>
          </a:xfrm>
          <a:prstGeom prst="rect">
            <a:avLst/>
          </a:prstGeom>
        </p:spPr>
        <p:txBody>
          <a:bodyPr wrap="square">
            <a:spAutoFit/>
          </a:bodyPr>
          <a:lstStyle/>
          <a:p>
            <a:r>
              <a:rPr lang="en-US">
                <a:solidFill>
                  <a:srgbClr val="293742"/>
                </a:solidFill>
                <a:latin typeface="Open Sans" panose="020B0606030504020204" pitchFamily="34" charset="0"/>
                <a:ea typeface="Open Sans" panose="020B0606030504020204" pitchFamily="34" charset="0"/>
                <a:cs typeface="Open Sans" panose="020B0606030504020204" pitchFamily="34" charset="0"/>
              </a:rPr>
              <a:t>In development behind a flag in the Chromium project</a:t>
            </a:r>
          </a:p>
        </p:txBody>
      </p:sp>
    </p:spTree>
    <p:extLst>
      <p:ext uri="{BB962C8B-B14F-4D97-AF65-F5344CB8AC3E}">
        <p14:creationId xmlns:p14="http://schemas.microsoft.com/office/powerpoint/2010/main" val="38650047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6"/>
            <a:ext cx="5841331" cy="15172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Testing without a Windows machine?</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84585"/>
            <a:ext cx="6596548" cy="11843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Virtual Machines: aka.ms/web-</a:t>
            </a:r>
            <a:r>
              <a:rPr lang="en-US" sz="3600" err="1">
                <a:solidFill>
                  <a:srgbClr val="293742"/>
                </a:solidFill>
                <a:latin typeface="Open Sans" panose="020B0606030504020204" pitchFamily="34" charset="0"/>
                <a:ea typeface="Open Sans" panose="020B0606030504020204" pitchFamily="34" charset="0"/>
                <a:cs typeface="Open Sans" panose="020B0606030504020204" pitchFamily="34" charset="0"/>
              </a:rPr>
              <a:t>vms</a:t>
            </a: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502597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9386B81-9A6E-4074-8383-657B3CD0F0E0}"/>
              </a:ext>
            </a:extLst>
          </p:cNvPr>
          <p:cNvSpPr>
            <a:spLocks noGrp="1"/>
          </p:cNvSpPr>
          <p:nvPr>
            <p:ph type="title"/>
          </p:nvPr>
        </p:nvSpPr>
        <p:spPr/>
        <p:txBody>
          <a:bodyPr/>
          <a:lstStyle/>
          <a:p>
            <a:r>
              <a:rPr lang="en-US"/>
              <a:t>Reasonable</a:t>
            </a:r>
            <a:r>
              <a:rPr lang="en-US" baseline="0"/>
              <a:t> defaults in forced colors</a:t>
            </a:r>
            <a:endParaRPr lang="en-US"/>
          </a:p>
        </p:txBody>
      </p:sp>
    </p:spTree>
    <p:extLst>
      <p:ext uri="{BB962C8B-B14F-4D97-AF65-F5344CB8AC3E}">
        <p14:creationId xmlns:p14="http://schemas.microsoft.com/office/powerpoint/2010/main" val="429531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657F2F-9C54-4323-8364-B9F2B312305D}"/>
              </a:ext>
            </a:extLst>
          </p:cNvPr>
          <p:cNvSpPr>
            <a:spLocks noGrp="1"/>
          </p:cNvSpPr>
          <p:nvPr>
            <p:ph type="ctrTitle"/>
          </p:nvPr>
        </p:nvSpPr>
        <p:spPr/>
        <p:txBody>
          <a:bodyPr/>
          <a:lstStyle/>
          <a:p>
            <a:r>
              <a:rPr lang="en-US"/>
              <a:t>You can tailor your experiences</a:t>
            </a:r>
          </a:p>
        </p:txBody>
      </p:sp>
      <p:grpSp>
        <p:nvGrpSpPr>
          <p:cNvPr id="2" name="Group 1" descr="Collage of the page in light, dark, and forced color modes">
            <a:extLst>
              <a:ext uri="{FF2B5EF4-FFF2-40B4-BE49-F238E27FC236}">
                <a16:creationId xmlns:a16="http://schemas.microsoft.com/office/drawing/2014/main" id="{0F221EDE-7186-48A9-998E-DD6A8105E3F3}"/>
              </a:ext>
            </a:extLst>
          </p:cNvPr>
          <p:cNvGrpSpPr/>
          <p:nvPr/>
        </p:nvGrpSpPr>
        <p:grpSpPr>
          <a:xfrm>
            <a:off x="-1" y="0"/>
            <a:ext cx="12210055" cy="6909077"/>
            <a:chOff x="-1" y="0"/>
            <a:chExt cx="12210055" cy="6909077"/>
          </a:xfrm>
        </p:grpSpPr>
        <p:pic>
          <p:nvPicPr>
            <p:cNvPr id="7" name="Picture 6">
              <a:extLst>
                <a:ext uri="{FF2B5EF4-FFF2-40B4-BE49-F238E27FC236}">
                  <a16:creationId xmlns:a16="http://schemas.microsoft.com/office/drawing/2014/main" id="{EFC2EC6E-F872-472C-94DE-DFBF51F4DD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 y="0"/>
              <a:ext cx="6099048" cy="6909077"/>
            </a:xfrm>
            <a:prstGeom prst="rect">
              <a:avLst/>
            </a:prstGeom>
          </p:spPr>
        </p:pic>
        <p:pic>
          <p:nvPicPr>
            <p:cNvPr id="9" name="Picture 8">
              <a:extLst>
                <a:ext uri="{FF2B5EF4-FFF2-40B4-BE49-F238E27FC236}">
                  <a16:creationId xmlns:a16="http://schemas.microsoft.com/office/drawing/2014/main" id="{3546D0D0-6F7B-4227-8B7A-6D2AF1B2C0D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101862" y="0"/>
              <a:ext cx="6108192" cy="3436796"/>
            </a:xfrm>
            <a:prstGeom prst="rect">
              <a:avLst/>
            </a:prstGeom>
          </p:spPr>
        </p:pic>
        <p:pic>
          <p:nvPicPr>
            <p:cNvPr id="5" name="Picture 4">
              <a:extLst>
                <a:ext uri="{FF2B5EF4-FFF2-40B4-BE49-F238E27FC236}">
                  <a16:creationId xmlns:a16="http://schemas.microsoft.com/office/drawing/2014/main" id="{4946336C-5D24-4FB2-B752-AEA7866C79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096000" y="3435144"/>
              <a:ext cx="6108192" cy="3435214"/>
            </a:xfrm>
            <a:prstGeom prst="rect">
              <a:avLst/>
            </a:prstGeom>
          </p:spPr>
        </p:pic>
      </p:grpSp>
    </p:spTree>
    <p:extLst>
      <p:ext uri="{BB962C8B-B14F-4D97-AF65-F5344CB8AC3E}">
        <p14:creationId xmlns:p14="http://schemas.microsoft.com/office/powerpoint/2010/main" val="4391054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1395123"/>
            <a:ext cx="7035824" cy="2054974"/>
          </a:xfrm>
        </p:spPr>
        <p:txBody>
          <a:bodyPr anchor="ctr">
            <a:noAutofit/>
          </a:bodyPr>
          <a:lstStyle/>
          <a:p>
            <a:pPr>
              <a:lnSpc>
                <a:spcPct val="112000"/>
              </a:lnSpc>
            </a:pPr>
            <a:r>
              <a:rPr lang="en-US" spc="300" dirty="0">
                <a:solidFill>
                  <a:srgbClr val="CEDBE3"/>
                </a:solidFill>
                <a:latin typeface="Playfair Display" panose="00000500000000000000" pitchFamily="50" charset="0"/>
                <a:cs typeface="Segoe UI Semilight" panose="020B0402040204020203" pitchFamily="34" charset="0"/>
              </a:rPr>
              <a:t>THANK YOU!</a:t>
            </a:r>
            <a:endParaRPr lang="en-US" dirty="0">
              <a:solidFill>
                <a:srgbClr val="AAB4BB"/>
              </a:solidFill>
              <a:latin typeface="Segoe UI Semilight" panose="020B04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A0C56EBF-6A1F-4CEA-AC6C-77AEF1DED4B0}"/>
              </a:ext>
            </a:extLst>
          </p:cNvPr>
          <p:cNvSpPr txBox="1"/>
          <p:nvPr/>
        </p:nvSpPr>
        <p:spPr>
          <a:xfrm>
            <a:off x="3078138" y="4066208"/>
            <a:ext cx="6035724" cy="1200329"/>
          </a:xfrm>
          <a:prstGeom prst="rect">
            <a:avLst/>
          </a:prstGeom>
          <a:noFill/>
        </p:spPr>
        <p:txBody>
          <a:bodyPr wrap="square" rtlCol="0">
            <a:spAutoFit/>
          </a:bodyPr>
          <a:lstStyle/>
          <a:p>
            <a:pPr algn="ctr"/>
            <a:r>
              <a:rPr lang="en-US" sz="3600" dirty="0">
                <a:solidFill>
                  <a:srgbClr val="AAB4BB"/>
                </a:solidFill>
                <a:latin typeface="Open Sans" panose="020B0606030504020204" pitchFamily="34" charset="0"/>
                <a:ea typeface="Open Sans" panose="020B0606030504020204" pitchFamily="34" charset="0"/>
                <a:cs typeface="Open Sans" panose="020B0606030504020204" pitchFamily="34" charset="0"/>
              </a:rPr>
              <a:t>Slides, demo, and more:</a:t>
            </a:r>
          </a:p>
          <a:p>
            <a:pPr algn="ctr"/>
            <a:r>
              <a:rPr lang="en-US" sz="3600" dirty="0">
                <a:solidFill>
                  <a:schemeClr val="bg1"/>
                </a:solidFill>
                <a:latin typeface="Open Sans Semibold"/>
                <a:ea typeface="Open Sans" panose="020B0606030504020204" pitchFamily="34" charset="0"/>
                <a:cs typeface="Open Sans" panose="020B0606030504020204" pitchFamily="34" charset="0"/>
              </a:rPr>
              <a:t>aka.ms/</a:t>
            </a:r>
            <a:r>
              <a:rPr lang="en-US" sz="3600" dirty="0" err="1">
                <a:solidFill>
                  <a:schemeClr val="bg1"/>
                </a:solidFill>
                <a:latin typeface="Open Sans Semibold"/>
                <a:ea typeface="Open Sans" panose="020B0606030504020204" pitchFamily="34" charset="0"/>
                <a:cs typeface="Open Sans" panose="020B0606030504020204" pitchFamily="34" charset="0"/>
              </a:rPr>
              <a:t>viewsource</a:t>
            </a:r>
            <a:r>
              <a:rPr lang="en-US" sz="3600" dirty="0">
                <a:solidFill>
                  <a:schemeClr val="bg1"/>
                </a:solidFill>
                <a:latin typeface="Open Sans Semibold"/>
                <a:ea typeface="Open Sans" panose="020B0606030504020204" pitchFamily="34" charset="0"/>
                <a:cs typeface="Open Sans" panose="020B0606030504020204" pitchFamily="34" charset="0"/>
              </a:rPr>
              <a:t>-color</a:t>
            </a: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3374424" y="1749820"/>
            <a:ext cx="5443152" cy="1345581"/>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3281749" y="1656893"/>
            <a:ext cx="5628502" cy="1531435"/>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5135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9E581B33AD4841BA2885D6AD4A2885" ma:contentTypeVersion="26" ma:contentTypeDescription="Create a new document." ma:contentTypeScope="" ma:versionID="3c0fbd5825b8f9781b6ad8b97611f9bd">
  <xsd:schema xmlns:xsd="http://www.w3.org/2001/XMLSchema" xmlns:xs="http://www.w3.org/2001/XMLSchema" xmlns:p="http://schemas.microsoft.com/office/2006/metadata/properties" xmlns:ns1="http://schemas.microsoft.com/sharepoint/v3" xmlns:ns2="6f4f1772-2db0-4d15-b2ed-6483b3d05379" xmlns:ns3="f50dbc96-50cf-4ace-9983-8b5fa9639f12" xmlns:ns4="http://schemas.microsoft.com/sharepoint/v4" targetNamespace="http://schemas.microsoft.com/office/2006/metadata/properties" ma:root="true" ma:fieldsID="32e43c0136e96cea389af16ede8d36a1" ns1:_="" ns2:_="" ns3:_="" ns4:_="">
    <xsd:import namespace="http://schemas.microsoft.com/sharepoint/v3"/>
    <xsd:import namespace="6f4f1772-2db0-4d15-b2ed-6483b3d05379"/>
    <xsd:import namespace="f50dbc96-50cf-4ace-9983-8b5fa9639f12"/>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3:LastSharedByUser" minOccurs="0"/>
                <xsd:element ref="ns3:LastSharedByTime" minOccurs="0"/>
                <xsd:element ref="ns2:MediaServiceDateTaken" minOccurs="0"/>
                <xsd:element ref="ns2:Document_x0020_Status" minOccurs="0"/>
                <xsd:element ref="ns2:MediaServiceEventHashCode" minOccurs="0"/>
                <xsd:element ref="ns2:MediaServiceGenerationTime" minOccurs="0"/>
                <xsd:element ref="ns2:MediaServiceLocation" minOccurs="0"/>
                <xsd:element ref="ns4:IconOverlay" minOccurs="0"/>
                <xsd:element ref="ns2:MediaServiceAutoKeyPoints" minOccurs="0"/>
                <xsd:element ref="ns2:MediaServiceKeyPoints" minOccurs="0"/>
                <xsd:element ref="ns1:_ip_UnifiedCompliancePolicyProperties" minOccurs="0"/>
                <xsd:element ref="ns1:_ip_UnifiedCompliancePolicyUIAction" minOccurs="0"/>
                <xsd:element ref="ns2:_Flow_SignoffStatus" minOccurs="0"/>
                <xsd:element ref="ns2:Company" minOccurs="0"/>
                <xsd:element ref="ns2:ContactEmail" minOccurs="0"/>
                <xsd:element ref="ns2:ContactPhone" minOccurs="0"/>
                <xsd:element ref="ns2:Status" minOccurs="0"/>
                <xsd:element ref="ns2:Video"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4f1772-2db0-4d15-b2ed-6483b3d053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Document_x0020_Status" ma:index="17" nillable="true" ma:displayName="Document Status" ma:internalName="Document_x0020_Status">
      <xsd:simpleType>
        <xsd:restriction base="dms:Choice">
          <xsd:enumeration value="Placeholder"/>
          <xsd:enumeration value="Started"/>
          <xsd:enumeration value="Draft Ready for Review"/>
          <xsd:enumeration value="Final Ready for Review"/>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_x0024_Resources_x003a_core_x002c_Signoff_Status_x003b_">
      <xsd:simpleType>
        <xsd:restriction base="dms:Text"/>
      </xsd:simpleType>
    </xsd:element>
    <xsd:element name="Company" ma:index="27" nillable="true" ma:displayName="Contact Name" ma:format="Dropdown" ma:internalName="Company">
      <xsd:simpleType>
        <xsd:restriction base="dms:Text">
          <xsd:maxLength value="255"/>
        </xsd:restriction>
      </xsd:simpleType>
    </xsd:element>
    <xsd:element name="ContactEmail" ma:index="28" nillable="true" ma:displayName="Contact Email" ma:format="Dropdown" ma:internalName="ContactEmail">
      <xsd:simpleType>
        <xsd:restriction base="dms:Text">
          <xsd:maxLength value="255"/>
        </xsd:restriction>
      </xsd:simpleType>
    </xsd:element>
    <xsd:element name="ContactPhone" ma:index="29" nillable="true" ma:displayName="Contact Phone" ma:format="Dropdown" ma:internalName="ContactPhone">
      <xsd:simpleType>
        <xsd:restriction base="dms:Text">
          <xsd:maxLength value="255"/>
        </xsd:restriction>
      </xsd:simpleType>
    </xsd:element>
    <xsd:element name="Status" ma:index="30" nillable="true" ma:displayName="Status" ma:format="Dropdown" ma:internalName="Status">
      <xsd:simpleType>
        <xsd:restriction base="dms:Choice">
          <xsd:enumeration value="Not Started"/>
          <xsd:enumeration value="Engaged"/>
          <xsd:enumeration value="Complete"/>
        </xsd:restriction>
      </xsd:simpleType>
    </xsd:element>
    <xsd:element name="Video" ma:index="31" nillable="true" ma:displayName="Video" ma:description="Link to Stream for video" ma:format="Dropdown" ma:internalName="Video">
      <xsd:simpleType>
        <xsd:restriction base="dms:Text">
          <xsd:maxLength value="255"/>
        </xsd:restriction>
      </xsd:simpleType>
    </xsd:element>
    <xsd:element name="MediaServiceTranscript" ma:index="32"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0dbc96-50cf-4ace-9983-8b5fa9639f1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_x0020_Status xmlns="6f4f1772-2db0-4d15-b2ed-6483b3d05379" xsi:nil="true"/>
    <_ip_UnifiedCompliancePolicyUIAction xmlns="http://schemas.microsoft.com/sharepoint/v3" xsi:nil="true"/>
    <ContactPhone xmlns="6f4f1772-2db0-4d15-b2ed-6483b3d05379" xsi:nil="true"/>
    <MediaServiceKeyPoints xmlns="6f4f1772-2db0-4d15-b2ed-6483b3d05379" xsi:nil="true"/>
    <IconOverlay xmlns="http://schemas.microsoft.com/sharepoint/v4" xsi:nil="true"/>
    <Video xmlns="6f4f1772-2db0-4d15-b2ed-6483b3d05379" xsi:nil="true"/>
    <_ip_UnifiedCompliancePolicyProperties xmlns="http://schemas.microsoft.com/sharepoint/v3" xsi:nil="true"/>
    <_Flow_SignoffStatus xmlns="6f4f1772-2db0-4d15-b2ed-6483b3d05379" xsi:nil="true"/>
    <Company xmlns="6f4f1772-2db0-4d15-b2ed-6483b3d05379" xsi:nil="true"/>
    <ContactEmail xmlns="6f4f1772-2db0-4d15-b2ed-6483b3d05379" xsi:nil="true"/>
    <Status xmlns="6f4f1772-2db0-4d15-b2ed-6483b3d05379" xsi:nil="true"/>
    <MediaServiceTranscript xmlns="6f4f1772-2db0-4d15-b2ed-6483b3d05379" xsi:nil="true"/>
  </documentManagement>
</p:properties>
</file>

<file path=customXml/itemProps1.xml><?xml version="1.0" encoding="utf-8"?>
<ds:datastoreItem xmlns:ds="http://schemas.openxmlformats.org/officeDocument/2006/customXml" ds:itemID="{02302A67-4F91-4C72-AADA-87A968C16900}">
  <ds:schemaRefs>
    <ds:schemaRef ds:uri="http://schemas.microsoft.com/sharepoint/v3/contenttype/forms"/>
  </ds:schemaRefs>
</ds:datastoreItem>
</file>

<file path=customXml/itemProps2.xml><?xml version="1.0" encoding="utf-8"?>
<ds:datastoreItem xmlns:ds="http://schemas.openxmlformats.org/officeDocument/2006/customXml" ds:itemID="{1336C249-D6D1-4C05-ACE8-028EEFAF5458}">
  <ds:schemaRefs>
    <ds:schemaRef ds:uri="6f4f1772-2db0-4d15-b2ed-6483b3d05379"/>
    <ds:schemaRef ds:uri="f50dbc96-50cf-4ace-9983-8b5fa9639f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4"/>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9F0092F-8AA4-48FA-8247-1FD869BE0355}">
  <ds:schemaRefs>
    <ds:schemaRef ds:uri="http://schemas.microsoft.com/sharepoint/v3"/>
    <ds:schemaRef ds:uri="http://www.w3.org/XML/1998/namespace"/>
    <ds:schemaRef ds:uri="http://schemas.microsoft.com/office/infopath/2007/PartnerControls"/>
    <ds:schemaRef ds:uri="http://purl.org/dc/terms/"/>
    <ds:schemaRef ds:uri="http://purl.org/dc/elements/1.1/"/>
    <ds:schemaRef ds:uri="f50dbc96-50cf-4ace-9983-8b5fa9639f12"/>
    <ds:schemaRef ds:uri="http://purl.org/dc/dcmitype/"/>
    <ds:schemaRef ds:uri="http://schemas.microsoft.com/office/2006/documentManagement/types"/>
    <ds:schemaRef ds:uri="http://schemas.openxmlformats.org/package/2006/metadata/core-properties"/>
    <ds:schemaRef ds:uri="http://schemas.microsoft.com/sharepoint/v4"/>
    <ds:schemaRef ds:uri="6f4f1772-2db0-4d15-b2ed-6483b3d05379"/>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4</TotalTime>
  <Words>5556</Words>
  <Application>Microsoft Office PowerPoint</Application>
  <PresentationFormat>Widescreen</PresentationFormat>
  <Paragraphs>497</Paragraphs>
  <Slides>95</Slides>
  <Notes>95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95</vt:i4>
      </vt:variant>
    </vt:vector>
  </HeadingPairs>
  <TitlesOfParts>
    <vt:vector size="105" baseType="lpstr">
      <vt:lpstr>Arial</vt:lpstr>
      <vt:lpstr>Calibri</vt:lpstr>
      <vt:lpstr>Calibri Light</vt:lpstr>
      <vt:lpstr>Consolas</vt:lpstr>
      <vt:lpstr>Open Sans</vt:lpstr>
      <vt:lpstr>Open Sans Semibold</vt:lpstr>
      <vt:lpstr>Playfair Display</vt:lpstr>
      <vt:lpstr>Segoe UI</vt:lpstr>
      <vt:lpstr>Segoe UI Semilight</vt:lpstr>
      <vt:lpstr>Office Theme</vt:lpstr>
      <vt:lpstr>THE TAILORED WEB: Effectively Honoring Visual Preferences</vt:lpstr>
      <vt:lpstr>Windows High Contrast</vt:lpstr>
      <vt:lpstr>Windows High Contrast, activated</vt:lpstr>
      <vt:lpstr>“The text on the blue background is kind of hard to read”</vt:lpstr>
      <vt:lpstr>“The text on the blue background is kind of hard to read”</vt:lpstr>
      <vt:lpstr>“The text on the blue background is kind of hard to read”</vt:lpstr>
      <vt:lpstr>“That’s much better!”</vt:lpstr>
      <vt:lpstr>Individualized Needs for Color and Contrast</vt:lpstr>
      <vt:lpstr>Layered Approach Towards Inclusive Color and Contrast</vt:lpstr>
      <vt:lpstr>We can tailor our websites to users’ visual needs…</vt:lpstr>
      <vt:lpstr>…while maintaining a design point-of-view.</vt:lpstr>
      <vt:lpstr>Our demo page</vt:lpstr>
      <vt:lpstr>Intro of demo page</vt:lpstr>
      <vt:lpstr>Demo page: style profile portion</vt:lpstr>
      <vt:lpstr>Demo page: photography portion</vt:lpstr>
      <vt:lpstr>Demo page: informational portion</vt:lpstr>
      <vt:lpstr>Demo page: form portion</vt:lpstr>
      <vt:lpstr>A FEW RELATED MEDIA QUERIES</vt:lpstr>
      <vt:lpstr>prefers-color-scheme media query</vt:lpstr>
      <vt:lpstr>prefers-contrast media query</vt:lpstr>
      <vt:lpstr>Forced-colors media query</vt:lpstr>
      <vt:lpstr>Forced-colors as a hint</vt:lpstr>
      <vt:lpstr>Expectations of prefers-color-schme and prefers-contrast</vt:lpstr>
      <vt:lpstr>Expectations of forced-colors</vt:lpstr>
      <vt:lpstr>COLOR SCHEMES</vt:lpstr>
      <vt:lpstr>Integration with system color schemes</vt:lpstr>
      <vt:lpstr>Media query syntax</vt:lpstr>
      <vt:lpstr>Custom properties</vt:lpstr>
      <vt:lpstr>Custom properties</vt:lpstr>
      <vt:lpstr>Custom properties</vt:lpstr>
      <vt:lpstr>Dark blue page</vt:lpstr>
      <vt:lpstr>Dark blue page: style profile portion</vt:lpstr>
      <vt:lpstr>Dark blue page: photography portion</vt:lpstr>
      <vt:lpstr>Dark blue page: informational portion</vt:lpstr>
      <vt:lpstr>Dark blue page: light gradients</vt:lpstr>
      <vt:lpstr>Dark blue page: dark gradients</vt:lpstr>
      <vt:lpstr>Dark blue page: bright rectangle</vt:lpstr>
      <vt:lpstr>Dark blue page: dark rectangle</vt:lpstr>
      <vt:lpstr>currentColor</vt:lpstr>
      <vt:lpstr>srcset media conditions</vt:lpstr>
      <vt:lpstr>Filters</vt:lpstr>
      <vt:lpstr>color-scheme</vt:lpstr>
      <vt:lpstr>Let’s get &lt;meta&gt;</vt:lpstr>
      <vt:lpstr>Comparison of light and dark themes</vt:lpstr>
      <vt:lpstr>Comparison of light and dark themes</vt:lpstr>
      <vt:lpstr>Comparison of light and dark themes</vt:lpstr>
      <vt:lpstr>Additional considerations: a site-level user override?</vt:lpstr>
      <vt:lpstr>Browser support for color schemes (desktop)</vt:lpstr>
      <vt:lpstr>CONTRAST</vt:lpstr>
      <vt:lpstr>Integration with system contrast settings</vt:lpstr>
      <vt:lpstr>Current (proposed) syntax</vt:lpstr>
      <vt:lpstr>Do those values align with reality?</vt:lpstr>
      <vt:lpstr>Focus on adjusting</vt:lpstr>
      <vt:lpstr>FORCED COLORS</vt:lpstr>
      <vt:lpstr>Standards influenced by Windows High Contrast</vt:lpstr>
      <vt:lpstr>Windows High Contrast is a misnomer</vt:lpstr>
      <vt:lpstr>How browsers apply forced colors to web content</vt:lpstr>
      <vt:lpstr>Windows High Contrast in High Contrast Black theme</vt:lpstr>
      <vt:lpstr>Forced colors page: intro portion</vt:lpstr>
      <vt:lpstr>Forced colors page: style profile portion</vt:lpstr>
      <vt:lpstr>Forced colors page: informational portion</vt:lpstr>
      <vt:lpstr>Forced colors page: form portion</vt:lpstr>
      <vt:lpstr>How this works under the hood</vt:lpstr>
      <vt:lpstr>The rendering engine reverts some properties:</vt:lpstr>
      <vt:lpstr>The rendering engine applies the user’s colors:</vt:lpstr>
      <vt:lpstr>Notes on reverted property values</vt:lpstr>
      <vt:lpstr>Notes on reverted property values</vt:lpstr>
      <vt:lpstr>Why not globally revert background-image?</vt:lpstr>
      <vt:lpstr>Text backplates guarantee legibility</vt:lpstr>
      <vt:lpstr>Color schemes in forced color modes</vt:lpstr>
      <vt:lpstr>SVGs are not modified…mostly</vt:lpstr>
      <vt:lpstr>Web devs can apply content-specific knowledge to tailor the forced colors experience.</vt:lpstr>
      <vt:lpstr>Forced colors page missing color swatches</vt:lpstr>
      <vt:lpstr>Component requirements</vt:lpstr>
      <vt:lpstr>Prior art: media query syntax</vt:lpstr>
      <vt:lpstr>Standard media query syntax</vt:lpstr>
      <vt:lpstr>Prior art: opt out of forced colors</vt:lpstr>
      <vt:lpstr>Opt out of forced colors</vt:lpstr>
      <vt:lpstr>Forced colors page with dark mode style swatches</vt:lpstr>
      <vt:lpstr>Be careful with static colors</vt:lpstr>
      <vt:lpstr>Static color values are unaware of the user scheme</vt:lpstr>
      <vt:lpstr>Use appropriate system colors</vt:lpstr>
      <vt:lpstr>CSS system colors relevant to Windows High Contrast</vt:lpstr>
      <vt:lpstr>Full list of system colors on CSS Color Editor’s Draft</vt:lpstr>
      <vt:lpstr>Optimize for dark / light forced colors</vt:lpstr>
      <vt:lpstr>Instead of removing styles…</vt:lpstr>
      <vt:lpstr>…consider transparency</vt:lpstr>
      <vt:lpstr>Additional considerations: styling based on ARIA</vt:lpstr>
      <vt:lpstr>Comparison of forced colors with and without adjustments</vt:lpstr>
      <vt:lpstr>Comparison of forced colors with and without adjustments</vt:lpstr>
      <vt:lpstr>Browser support for forced colors (desktop)</vt:lpstr>
      <vt:lpstr>Testing without a Windows machine?</vt:lpstr>
      <vt:lpstr>Reasonable defaults in forced colors</vt:lpstr>
      <vt:lpstr>You can tailor your experiences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TAILORED WEB: Effectively Honoring Visual Preferences</dc:title>
  <dc:creator>Melanie Richards</dc:creator>
  <cp:lastModifiedBy>Melanie Richards</cp:lastModifiedBy>
  <cp:revision>1</cp:revision>
  <dcterms:created xsi:type="dcterms:W3CDTF">2019-08-24T01:37:20Z</dcterms:created>
  <dcterms:modified xsi:type="dcterms:W3CDTF">2019-09-24T15:57:08Z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melan@MELANIE-PC</vt:lpwstr>
  </property>
  <property fmtid="{D5CDD505-2E9C-101B-9397-08002B2CF9AE}" pid="5" name="MSIP_Label_f42aa342-8706-4288-bd11-ebb85995028c_SetDate">
    <vt:lpwstr>2019-08-24T01:41:34.2966150Z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9f684c1a-956a-458c-892e-358b7c86f29e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0x010100709E581B33AD4841BA2885D6AD4A2885</vt:lpwstr>
  </property>
</Properties>
</file>